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04" r:id="rId3"/>
    <p:sldId id="257" r:id="rId4"/>
    <p:sldId id="405" r:id="rId5"/>
    <p:sldId id="430" r:id="rId6"/>
    <p:sldId id="442" r:id="rId7"/>
    <p:sldId id="441" r:id="rId8"/>
    <p:sldId id="443" r:id="rId9"/>
    <p:sldId id="305" r:id="rId10"/>
    <p:sldId id="433" r:id="rId11"/>
    <p:sldId id="438" r:id="rId12"/>
    <p:sldId id="439" r:id="rId13"/>
    <p:sldId id="447" r:id="rId14"/>
    <p:sldId id="440" r:id="rId15"/>
    <p:sldId id="432" r:id="rId16"/>
    <p:sldId id="413" r:id="rId17"/>
    <p:sldId id="444" r:id="rId18"/>
    <p:sldId id="445" r:id="rId19"/>
    <p:sldId id="446" r:id="rId20"/>
    <p:sldId id="434" r:id="rId21"/>
    <p:sldId id="418" r:id="rId22"/>
    <p:sldId id="420" r:id="rId23"/>
    <p:sldId id="419" r:id="rId24"/>
    <p:sldId id="437" r:id="rId25"/>
    <p:sldId id="426" r:id="rId26"/>
    <p:sldId id="427" r:id="rId27"/>
    <p:sldId id="346" r:id="rId28"/>
  </p:sldIdLst>
  <p:sldSz cx="9144000" cy="6858000" type="screen4x3"/>
  <p:notesSz cx="6858000" cy="9144000"/>
  <p:defaultTextStyle>
    <a:defPPr>
      <a:defRPr lang="zh-TW"/>
    </a:defPPr>
    <a:lvl1pPr algn="l" rtl="0" fontAlgn="base">
      <a:spcBef>
        <a:spcPct val="0"/>
      </a:spcBef>
      <a:spcAft>
        <a:spcPct val="0"/>
      </a:spcAft>
      <a:defRPr kumimoji="1" b="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b="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b="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b="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b="1" kern="1200">
        <a:solidFill>
          <a:schemeClr val="tx1"/>
        </a:solidFill>
        <a:latin typeface="Arial" pitchFamily="34" charset="0"/>
        <a:ea typeface="新細明體" pitchFamily="18" charset="-120"/>
        <a:cs typeface="+mn-cs"/>
      </a:defRPr>
    </a:lvl5pPr>
    <a:lvl6pPr marL="2286000" algn="l" defTabSz="914400" rtl="0" eaLnBrk="1" latinLnBrk="0" hangingPunct="1">
      <a:defRPr kumimoji="1" b="1" kern="1200">
        <a:solidFill>
          <a:schemeClr val="tx1"/>
        </a:solidFill>
        <a:latin typeface="Arial" pitchFamily="34" charset="0"/>
        <a:ea typeface="新細明體" pitchFamily="18" charset="-120"/>
        <a:cs typeface="+mn-cs"/>
      </a:defRPr>
    </a:lvl6pPr>
    <a:lvl7pPr marL="2743200" algn="l" defTabSz="914400" rtl="0" eaLnBrk="1" latinLnBrk="0" hangingPunct="1">
      <a:defRPr kumimoji="1" b="1" kern="1200">
        <a:solidFill>
          <a:schemeClr val="tx1"/>
        </a:solidFill>
        <a:latin typeface="Arial" pitchFamily="34" charset="0"/>
        <a:ea typeface="新細明體" pitchFamily="18" charset="-120"/>
        <a:cs typeface="+mn-cs"/>
      </a:defRPr>
    </a:lvl7pPr>
    <a:lvl8pPr marL="3200400" algn="l" defTabSz="914400" rtl="0" eaLnBrk="1" latinLnBrk="0" hangingPunct="1">
      <a:defRPr kumimoji="1" b="1" kern="1200">
        <a:solidFill>
          <a:schemeClr val="tx1"/>
        </a:solidFill>
        <a:latin typeface="Arial" pitchFamily="34" charset="0"/>
        <a:ea typeface="新細明體" pitchFamily="18" charset="-120"/>
        <a:cs typeface="+mn-cs"/>
      </a:defRPr>
    </a:lvl8pPr>
    <a:lvl9pPr marL="3657600" algn="l" defTabSz="914400" rtl="0" eaLnBrk="1" latinLnBrk="0" hangingPunct="1">
      <a:defRPr kumimoji="1" b="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1515"/>
    <a:srgbClr val="FF0000"/>
    <a:srgbClr val="4D4D4D"/>
    <a:srgbClr val="FF5050"/>
    <a:srgbClr val="B85450"/>
    <a:srgbClr val="FFF2CC"/>
    <a:srgbClr val="FFFF99"/>
    <a:srgbClr val="6600FF"/>
    <a:srgbClr val="6666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788" autoAdjust="0"/>
  </p:normalViewPr>
  <p:slideViewPr>
    <p:cSldViewPr>
      <p:cViewPr varScale="1">
        <p:scale>
          <a:sx n="67" d="100"/>
          <a:sy n="67" d="100"/>
        </p:scale>
        <p:origin x="1814" y="62"/>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2407C-77DD-4FE5-90D1-97B7421C6AB4}" type="datetimeFigureOut">
              <a:rPr lang="zh-TW" altLang="en-US" smtClean="0"/>
              <a:t>2020/11/19</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CBFBA1-C134-4F03-AAF0-629D4CCFB1F8}" type="slidenum">
              <a:rPr lang="zh-TW" altLang="en-US" smtClean="0"/>
              <a:t>‹#›</a:t>
            </a:fld>
            <a:endParaRPr lang="zh-TW" altLang="en-US"/>
          </a:p>
        </p:txBody>
      </p:sp>
    </p:spTree>
    <p:extLst>
      <p:ext uri="{BB962C8B-B14F-4D97-AF65-F5344CB8AC3E}">
        <p14:creationId xmlns:p14="http://schemas.microsoft.com/office/powerpoint/2010/main" val="3085227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新細明體" charset="-120"/>
              </a:defRPr>
            </a:lvl1pPr>
          </a:lstStyle>
          <a:p>
            <a:pPr>
              <a:defRPr/>
            </a:pPr>
            <a:endParaRPr lang="en-US" altLang="zh-TW"/>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ea typeface="新細明體" charset="-120"/>
              </a:defRPr>
            </a:lvl1pPr>
          </a:lstStyle>
          <a:p>
            <a:pPr>
              <a:defRPr/>
            </a:pPr>
            <a:fld id="{D4594FE7-79DE-4743-B44B-C033815CFD47}" type="slidenum">
              <a:rPr lang="en-US" altLang="zh-TW"/>
              <a:pPr>
                <a:defRPr/>
              </a:pPr>
              <a:t>‹#›</a:t>
            </a:fld>
            <a:endParaRPr lang="en-US" altLang="zh-TW"/>
          </a:p>
        </p:txBody>
      </p:sp>
    </p:spTree>
    <p:extLst>
      <p:ext uri="{BB962C8B-B14F-4D97-AF65-F5344CB8AC3E}">
        <p14:creationId xmlns:p14="http://schemas.microsoft.com/office/powerpoint/2010/main" val="2598812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各位老師大家好，我是今天要進行碩士論文口試的在職學生，林清河，目前任職於新光人壽資訊部門，擔任資深應用工程師。</a:t>
            </a:r>
          </a:p>
          <a:p>
            <a:r>
              <a:rPr kumimoji="1" lang="zh-TW" altLang="zh-TW" sz="1200" kern="1200" dirty="0" smtClean="0">
                <a:solidFill>
                  <a:schemeClr val="tx1"/>
                </a:solidFill>
                <a:effectLst/>
                <a:latin typeface="Arial" charset="0"/>
                <a:ea typeface="新細明體" charset="-120"/>
                <a:cs typeface="+mn-cs"/>
              </a:rPr>
              <a:t>很感謝各位口試委老師撥空指導，我今天要報告的題目是</a:t>
            </a:r>
            <a:r>
              <a:rPr kumimoji="1" lang="zh-TW" altLang="zh-TW" sz="1200" b="1" kern="1200" dirty="0" smtClean="0">
                <a:solidFill>
                  <a:schemeClr val="tx1"/>
                </a:solidFill>
                <a:effectLst/>
                <a:latin typeface="Arial" charset="0"/>
                <a:ea typeface="新細明體" charset="-120"/>
                <a:cs typeface="+mn-cs"/>
              </a:rPr>
              <a:t>設計與實作工廠即時監控資訊系統</a:t>
            </a:r>
            <a:r>
              <a:rPr kumimoji="1" lang="zh-TW" altLang="zh-TW" sz="1200" kern="1200" dirty="0" smtClean="0">
                <a:solidFill>
                  <a:schemeClr val="tx1"/>
                </a:solidFill>
                <a:effectLst/>
                <a:latin typeface="Arial" charset="0"/>
                <a:ea typeface="新細明體" charset="-120"/>
                <a:cs typeface="+mn-cs"/>
              </a:rPr>
              <a:t>。</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a:t>
            </a:fld>
            <a:endParaRPr lang="en-US" altLang="zh-TW"/>
          </a:p>
        </p:txBody>
      </p:sp>
    </p:spTree>
    <p:extLst>
      <p:ext uri="{BB962C8B-B14F-4D97-AF65-F5344CB8AC3E}">
        <p14:creationId xmlns:p14="http://schemas.microsoft.com/office/powerpoint/2010/main" val="301999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右圖為系統架構圖，整個架構可分為監控層及控制層，彼此之間透過無線網路進行資料交換。</a:t>
            </a:r>
          </a:p>
          <a:p>
            <a:r>
              <a:rPr kumimoji="1" lang="zh-TW" altLang="zh-TW" sz="1200" kern="1200" dirty="0" smtClean="0">
                <a:solidFill>
                  <a:schemeClr val="tx1"/>
                </a:solidFill>
                <a:effectLst/>
                <a:latin typeface="Arial" charset="0"/>
                <a:ea typeface="新細明體" charset="-120"/>
                <a:cs typeface="+mn-cs"/>
              </a:rPr>
              <a:t>監控層包含即時監控系統、資料庫及與控制層做資料交換的</a:t>
            </a:r>
            <a:r>
              <a:rPr kumimoji="1" lang="en-US" altLang="zh-TW" sz="1200" kern="1200" dirty="0" smtClean="0">
                <a:solidFill>
                  <a:schemeClr val="tx1"/>
                </a:solidFill>
                <a:effectLst/>
                <a:latin typeface="Arial" charset="0"/>
                <a:ea typeface="新細明體" charset="-120"/>
                <a:cs typeface="+mn-cs"/>
              </a:rPr>
              <a:t>client </a:t>
            </a:r>
            <a:r>
              <a:rPr kumimoji="1" lang="en-US" altLang="zh-TW" sz="1200" kern="1200" dirty="0" err="1" smtClean="0">
                <a:solidFill>
                  <a:schemeClr val="tx1"/>
                </a:solidFill>
                <a:effectLst/>
                <a:latin typeface="Arial" charset="0"/>
                <a:ea typeface="新細明體" charset="-120"/>
                <a:cs typeface="+mn-cs"/>
              </a:rPr>
              <a:t>api</a:t>
            </a:r>
            <a:r>
              <a:rPr kumimoji="1" lang="zh-TW" altLang="zh-TW" sz="1200" kern="1200" dirty="0" smtClean="0">
                <a:solidFill>
                  <a:schemeClr val="tx1"/>
                </a:solidFill>
                <a:effectLst/>
                <a:latin typeface="Arial" charset="0"/>
                <a:ea typeface="新細明體" charset="-120"/>
                <a:cs typeface="+mn-cs"/>
              </a:rPr>
              <a:t>。</a:t>
            </a:r>
          </a:p>
          <a:p>
            <a:r>
              <a:rPr kumimoji="1" lang="zh-TW" altLang="zh-TW" sz="1200" kern="1200" dirty="0" smtClean="0">
                <a:solidFill>
                  <a:schemeClr val="tx1"/>
                </a:solidFill>
                <a:effectLst/>
                <a:latin typeface="Arial" charset="0"/>
                <a:ea typeface="新細明體" charset="-120"/>
                <a:cs typeface="+mn-cs"/>
              </a:rPr>
              <a:t>主要將資訊依據使用者的設定即時顯示於畫面上，透過電腦或手機查看工廠內的相關資訊。</a:t>
            </a:r>
          </a:p>
          <a:p>
            <a:r>
              <a:rPr kumimoji="1" lang="zh-TW" altLang="zh-TW" sz="1200" kern="1200" dirty="0" smtClean="0">
                <a:solidFill>
                  <a:schemeClr val="tx1"/>
                </a:solidFill>
                <a:effectLst/>
                <a:latin typeface="Arial" charset="0"/>
                <a:ea typeface="新細明體" charset="-120"/>
                <a:cs typeface="+mn-cs"/>
              </a:rPr>
              <a:t>控制層主要作為與工具機溝通的媒介，利用剛剛介紹的</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控制感應模組運作來讀取工具機的資料，使得原先不具備資料傳輸能力的工具機也能將資料傳送出去。</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10</a:t>
            </a:fld>
            <a:endParaRPr lang="en-US" altLang="zh-TW"/>
          </a:p>
        </p:txBody>
      </p:sp>
    </p:spTree>
    <p:extLst>
      <p:ext uri="{BB962C8B-B14F-4D97-AF65-F5344CB8AC3E}">
        <p14:creationId xmlns:p14="http://schemas.microsoft.com/office/powerpoint/2010/main" val="3129235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接下來跟各位說明資料傳輸的流程，首先在控制層中，當監控層的</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發動請求後會依據</a:t>
            </a:r>
            <a:r>
              <a:rPr kumimoji="1" lang="en-US" altLang="zh-TW" sz="1200" kern="1200" dirty="0" smtClean="0">
                <a:solidFill>
                  <a:schemeClr val="tx1"/>
                </a:solidFill>
                <a:effectLst/>
                <a:latin typeface="Arial" charset="0"/>
                <a:ea typeface="新細明體" charset="-120"/>
                <a:cs typeface="+mn-cs"/>
              </a:rPr>
              <a:t>IP</a:t>
            </a:r>
            <a:r>
              <a:rPr kumimoji="1" lang="zh-TW" altLang="zh-TW" sz="1200" kern="1200" dirty="0" smtClean="0">
                <a:solidFill>
                  <a:schemeClr val="tx1"/>
                </a:solidFill>
                <a:effectLst/>
                <a:latin typeface="Arial" charset="0"/>
                <a:ea typeface="新細明體" charset="-120"/>
                <a:cs typeface="+mn-cs"/>
              </a:rPr>
              <a:t>找到對應的感應裝置，而感應裝置會依據請求控制模組感應工具機的資料，像是溫度、濕度是否有火光反應等等。</a:t>
            </a:r>
          </a:p>
          <a:p>
            <a:r>
              <a:rPr kumimoji="1" lang="zh-TW" altLang="zh-TW" sz="1200" kern="1200" dirty="0" smtClean="0">
                <a:solidFill>
                  <a:schemeClr val="tx1"/>
                </a:solidFill>
                <a:effectLst/>
                <a:latin typeface="Arial" charset="0"/>
                <a:ea typeface="新細明體" charset="-120"/>
                <a:cs typeface="+mn-cs"/>
              </a:rPr>
              <a:t>之後會判斷是否成功讀取，若成功讀取，則將資料轉成對應的</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en-US" sz="1200" kern="1200" dirty="0" smtClean="0">
                <a:solidFill>
                  <a:schemeClr val="tx1"/>
                </a:solidFill>
                <a:effectLst/>
                <a:latin typeface="Arial" charset="0"/>
                <a:ea typeface="新細明體" charset="-120"/>
                <a:cs typeface="+mn-cs"/>
              </a:rPr>
              <a:t>。</a:t>
            </a:r>
            <a:endParaRPr kumimoji="1" lang="zh-TW" altLang="zh-TW" sz="1200" kern="1200" dirty="0" smtClean="0">
              <a:solidFill>
                <a:schemeClr val="tx1"/>
              </a:solidFill>
              <a:effectLst/>
              <a:latin typeface="Arial" charset="0"/>
              <a:ea typeface="新細明體" charset="-120"/>
              <a:cs typeface="+mn-cs"/>
            </a:endParaRPr>
          </a:p>
          <a:p>
            <a:r>
              <a:rPr kumimoji="1" lang="zh-TW" altLang="zh-TW" sz="1200" kern="1200" dirty="0" smtClean="0">
                <a:solidFill>
                  <a:schemeClr val="tx1"/>
                </a:solidFill>
                <a:effectLst/>
                <a:latin typeface="Arial" charset="0"/>
                <a:ea typeface="新細明體" charset="-120"/>
                <a:cs typeface="+mn-cs"/>
              </a:rPr>
              <a:t>若有問題造成讀取失敗或是控制有問題，則會將失敗訊息轉換成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，讓監控層可以隨時掌控工具機的資訊。</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11</a:t>
            </a:fld>
            <a:endParaRPr lang="en-US" altLang="zh-TW"/>
          </a:p>
        </p:txBody>
      </p:sp>
    </p:spTree>
    <p:extLst>
      <p:ext uri="{BB962C8B-B14F-4D97-AF65-F5344CB8AC3E}">
        <p14:creationId xmlns:p14="http://schemas.microsoft.com/office/powerpoint/2010/main" val="118425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而在監控層會定時呼叫</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向控制層發動請求。當</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接收到請求後，會將內容轉換成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，向控制層請求資料，這邊就是剛剛介紹的流程，</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接收到控制層的資料後，會判斷資料是否正常。</a:t>
            </a:r>
          </a:p>
          <a:p>
            <a:r>
              <a:rPr kumimoji="1" lang="zh-TW" altLang="zh-TW" sz="1200" kern="1200" dirty="0" smtClean="0">
                <a:solidFill>
                  <a:schemeClr val="tx1"/>
                </a:solidFill>
                <a:effectLst/>
                <a:latin typeface="Arial" charset="0"/>
                <a:ea typeface="新細明體" charset="-120"/>
                <a:cs typeface="+mn-cs"/>
              </a:rPr>
              <a:t>若資料格式正常，則會將資料轉換成對應感應模組的資料表並寫入資料庫中。</a:t>
            </a:r>
          </a:p>
          <a:p>
            <a:r>
              <a:rPr kumimoji="1" lang="zh-TW" altLang="zh-TW" sz="1200" kern="1200" dirty="0" smtClean="0">
                <a:solidFill>
                  <a:schemeClr val="tx1"/>
                </a:solidFill>
                <a:effectLst/>
                <a:latin typeface="Arial" charset="0"/>
                <a:ea typeface="新細明體" charset="-120"/>
                <a:cs typeface="+mn-cs"/>
              </a:rPr>
              <a:t>若資料格式有誤或是其他因素造成問題，則會將錯誤訊息轉換成記錄檔格式寫入資料庫中。</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12</a:t>
            </a:fld>
            <a:endParaRPr lang="en-US" altLang="zh-TW"/>
          </a:p>
        </p:txBody>
      </p:sp>
    </p:spTree>
    <p:extLst>
      <p:ext uri="{BB962C8B-B14F-4D97-AF65-F5344CB8AC3E}">
        <p14:creationId xmlns:p14="http://schemas.microsoft.com/office/powerpoint/2010/main" val="3241301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資料庫採用</a:t>
            </a:r>
            <a:r>
              <a:rPr kumimoji="1" lang="en-US" altLang="zh-TW" sz="1200" kern="1200" dirty="0" smtClean="0">
                <a:solidFill>
                  <a:schemeClr val="tx1"/>
                </a:solidFill>
                <a:effectLst/>
                <a:latin typeface="Arial" charset="0"/>
                <a:ea typeface="新細明體" charset="-120"/>
                <a:cs typeface="+mn-cs"/>
              </a:rPr>
              <a:t>MySQL</a:t>
            </a:r>
            <a:r>
              <a:rPr kumimoji="1" lang="zh-TW" altLang="zh-TW" sz="1200" kern="1200" dirty="0" smtClean="0">
                <a:solidFill>
                  <a:schemeClr val="tx1"/>
                </a:solidFill>
                <a:effectLst/>
                <a:latin typeface="Arial" charset="0"/>
                <a:ea typeface="新細明體" charset="-120"/>
                <a:cs typeface="+mn-cs"/>
              </a:rPr>
              <a:t>，是一個關聯式資料庫管理系統，其具有開源、體積小及速度快等特性。</a:t>
            </a:r>
          </a:p>
          <a:p>
            <a:r>
              <a:rPr kumimoji="1" lang="zh-TW" altLang="zh-TW" sz="1200" kern="1200" dirty="0" smtClean="0">
                <a:solidFill>
                  <a:schemeClr val="tx1"/>
                </a:solidFill>
                <a:effectLst/>
                <a:latin typeface="Arial" charset="0"/>
                <a:ea typeface="新細明體" charset="-120"/>
                <a:cs typeface="+mn-cs"/>
              </a:rPr>
              <a:t>資料表設計區分為三大部分感應裝置資訊、各類感應模組及系統使用，資料表的命名上以表頭前三位區分各個資料表的用途，像是表中第</a:t>
            </a:r>
            <a:r>
              <a:rPr kumimoji="1" lang="en-US" altLang="zh-TW" sz="1200" kern="1200" dirty="0" smtClean="0">
                <a:solidFill>
                  <a:schemeClr val="tx1"/>
                </a:solidFill>
                <a:effectLst/>
                <a:latin typeface="Arial" charset="0"/>
                <a:ea typeface="新細明體" charset="-120"/>
                <a:cs typeface="+mn-cs"/>
              </a:rPr>
              <a:t>2</a:t>
            </a:r>
            <a:r>
              <a:rPr kumimoji="1" lang="zh-TW" altLang="zh-TW" sz="1200" kern="1200" dirty="0" smtClean="0">
                <a:solidFill>
                  <a:schemeClr val="tx1"/>
                </a:solidFill>
                <a:effectLst/>
                <a:latin typeface="Arial" charset="0"/>
                <a:ea typeface="新細明體" charset="-120"/>
                <a:cs typeface="+mn-cs"/>
              </a:rPr>
              <a:t>點，溫濕度感應模組的資料表前面就用</a:t>
            </a:r>
            <a:r>
              <a:rPr kumimoji="1" lang="en-US" altLang="zh-TW" sz="1200" kern="1200" dirty="0" err="1" smtClean="0">
                <a:solidFill>
                  <a:schemeClr val="tx1"/>
                </a:solidFill>
                <a:effectLst/>
                <a:latin typeface="Arial" charset="0"/>
                <a:ea typeface="新細明體" charset="-120"/>
                <a:cs typeface="+mn-cs"/>
              </a:rPr>
              <a:t>sen</a:t>
            </a:r>
            <a:r>
              <a:rPr kumimoji="1" lang="zh-TW" altLang="zh-TW" sz="1200" kern="1200" dirty="0" smtClean="0">
                <a:solidFill>
                  <a:schemeClr val="tx1"/>
                </a:solidFill>
                <a:effectLst/>
                <a:latin typeface="Arial" charset="0"/>
                <a:ea typeface="新細明體" charset="-120"/>
                <a:cs typeface="+mn-cs"/>
              </a:rPr>
              <a:t>表示後面再各自命名，大大增加後續開發的便利性。</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13</a:t>
            </a:fld>
            <a:endParaRPr lang="en-US" altLang="zh-TW"/>
          </a:p>
        </p:txBody>
      </p:sp>
    </p:spTree>
    <p:extLst>
      <p:ext uri="{BB962C8B-B14F-4D97-AF65-F5344CB8AC3E}">
        <p14:creationId xmlns:p14="http://schemas.microsoft.com/office/powerpoint/2010/main" val="3043723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本研究設計的即時監控資訊系統架構。</a:t>
            </a:r>
          </a:p>
          <a:p>
            <a:r>
              <a:rPr kumimoji="1" lang="zh-TW" altLang="zh-TW" sz="1200" kern="1200" dirty="0" smtClean="0">
                <a:solidFill>
                  <a:schemeClr val="tx1"/>
                </a:solidFill>
                <a:effectLst/>
                <a:latin typeface="Arial" charset="0"/>
                <a:ea typeface="新細明體" charset="-120"/>
                <a:cs typeface="+mn-cs"/>
              </a:rPr>
              <a:t>系統採用</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開發，部屬在</a:t>
            </a:r>
            <a:r>
              <a:rPr kumimoji="1" lang="en-US" altLang="zh-TW" sz="1200" kern="1200" dirty="0" smtClean="0">
                <a:solidFill>
                  <a:schemeClr val="tx1"/>
                </a:solidFill>
                <a:effectLst/>
                <a:latin typeface="Arial" charset="0"/>
                <a:ea typeface="新細明體" charset="-120"/>
                <a:cs typeface="+mn-cs"/>
              </a:rPr>
              <a:t>Apache Tomcat</a:t>
            </a:r>
            <a:r>
              <a:rPr kumimoji="1" lang="zh-TW" altLang="zh-TW" sz="1200" kern="1200" dirty="0" smtClean="0">
                <a:solidFill>
                  <a:schemeClr val="tx1"/>
                </a:solidFill>
                <a:effectLst/>
                <a:latin typeface="Arial" charset="0"/>
                <a:ea typeface="新細明體" charset="-120"/>
                <a:cs typeface="+mn-cs"/>
              </a:rPr>
              <a:t>上，</a:t>
            </a:r>
            <a:r>
              <a:rPr kumimoji="1" lang="en-US" altLang="zh-TW" sz="1200" kern="1200" dirty="0" smtClean="0">
                <a:solidFill>
                  <a:schemeClr val="tx1"/>
                </a:solidFill>
                <a:effectLst/>
                <a:latin typeface="Arial" charset="0"/>
                <a:ea typeface="新細明體" charset="-120"/>
                <a:cs typeface="+mn-cs"/>
              </a:rPr>
              <a:t>Maven</a:t>
            </a:r>
            <a:r>
              <a:rPr kumimoji="1" lang="zh-TW" altLang="zh-TW" sz="1200" kern="1200" dirty="0" smtClean="0">
                <a:solidFill>
                  <a:schemeClr val="tx1"/>
                </a:solidFill>
                <a:effectLst/>
                <a:latin typeface="Arial" charset="0"/>
                <a:ea typeface="新細明體" charset="-120"/>
                <a:cs typeface="+mn-cs"/>
              </a:rPr>
              <a:t>管理系統套件。</a:t>
            </a:r>
          </a:p>
          <a:p>
            <a:r>
              <a:rPr kumimoji="1" lang="zh-TW" altLang="zh-TW" sz="1200" kern="1200" dirty="0" smtClean="0">
                <a:solidFill>
                  <a:schemeClr val="tx1"/>
                </a:solidFill>
                <a:effectLst/>
                <a:latin typeface="Arial" charset="0"/>
                <a:ea typeface="新細明體" charset="-120"/>
                <a:cs typeface="+mn-cs"/>
              </a:rPr>
              <a:t>資料庫層使用</a:t>
            </a:r>
            <a:r>
              <a:rPr kumimoji="1" lang="en-US" altLang="zh-TW" sz="1200" kern="1200" dirty="0" smtClean="0">
                <a:solidFill>
                  <a:schemeClr val="tx1"/>
                </a:solidFill>
                <a:effectLst/>
                <a:latin typeface="Arial" charset="0"/>
                <a:ea typeface="新細明體" charset="-120"/>
                <a:cs typeface="+mn-cs"/>
              </a:rPr>
              <a:t>Hibernate</a:t>
            </a:r>
            <a:r>
              <a:rPr kumimoji="1" lang="zh-TW" altLang="zh-TW" sz="1200" kern="1200" dirty="0" smtClean="0">
                <a:solidFill>
                  <a:schemeClr val="tx1"/>
                </a:solidFill>
                <a:effectLst/>
                <a:latin typeface="Arial" charset="0"/>
                <a:ea typeface="新細明體" charset="-120"/>
                <a:cs typeface="+mn-cs"/>
              </a:rPr>
              <a:t>用以將關聯式資料庫中的資料表映射至</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中以物件的方式呈現。</a:t>
            </a:r>
          </a:p>
          <a:p>
            <a:r>
              <a:rPr kumimoji="1" lang="zh-TW" altLang="zh-TW" sz="1200" kern="1200" dirty="0" smtClean="0">
                <a:solidFill>
                  <a:schemeClr val="tx1"/>
                </a:solidFill>
                <a:effectLst/>
                <a:latin typeface="Arial" charset="0"/>
                <a:ea typeface="新細明體" charset="-120"/>
                <a:cs typeface="+mn-cs"/>
              </a:rPr>
              <a:t>核心的邏輯層利用</a:t>
            </a:r>
            <a:r>
              <a:rPr kumimoji="1" lang="en-US" altLang="zh-TW" sz="1200" kern="1200" dirty="0" smtClean="0">
                <a:solidFill>
                  <a:schemeClr val="tx1"/>
                </a:solidFill>
                <a:effectLst/>
                <a:latin typeface="Arial" charset="0"/>
                <a:ea typeface="新細明體" charset="-120"/>
                <a:cs typeface="+mn-cs"/>
              </a:rPr>
              <a:t>Spring MVC</a:t>
            </a:r>
            <a:r>
              <a:rPr kumimoji="1" lang="zh-TW" altLang="zh-TW" sz="1200" kern="1200" dirty="0" smtClean="0">
                <a:solidFill>
                  <a:schemeClr val="tx1"/>
                </a:solidFill>
                <a:effectLst/>
                <a:latin typeface="Arial" charset="0"/>
                <a:ea typeface="新細明體" charset="-120"/>
                <a:cs typeface="+mn-cs"/>
              </a:rPr>
              <a:t>框架串起顯示層與資料層。</a:t>
            </a:r>
          </a:p>
          <a:p>
            <a:r>
              <a:rPr kumimoji="1" lang="zh-TW" altLang="zh-TW" sz="1200" kern="1200" dirty="0" smtClean="0">
                <a:solidFill>
                  <a:schemeClr val="tx1"/>
                </a:solidFill>
                <a:effectLst/>
                <a:latin typeface="Arial" charset="0"/>
                <a:ea typeface="新細明體" charset="-120"/>
                <a:cs typeface="+mn-cs"/>
              </a:rPr>
              <a:t>顯示層使用</a:t>
            </a:r>
            <a:r>
              <a:rPr kumimoji="1" lang="en-US" altLang="zh-TW" sz="1200" kern="1200" dirty="0" smtClean="0">
                <a:solidFill>
                  <a:schemeClr val="tx1"/>
                </a:solidFill>
                <a:effectLst/>
                <a:latin typeface="Arial" charset="0"/>
                <a:ea typeface="新細明體" charset="-120"/>
                <a:cs typeface="+mn-cs"/>
              </a:rPr>
              <a:t>jQuery</a:t>
            </a:r>
            <a:r>
              <a:rPr kumimoji="1" lang="zh-TW" altLang="zh-TW" sz="1200" kern="1200" dirty="0" smtClean="0">
                <a:solidFill>
                  <a:schemeClr val="tx1"/>
                </a:solidFill>
                <a:effectLst/>
                <a:latin typeface="Arial" charset="0"/>
                <a:ea typeface="新細明體" charset="-120"/>
                <a:cs typeface="+mn-cs"/>
              </a:rPr>
              <a:t>產生各種互動式效果，搭配</a:t>
            </a:r>
            <a:r>
              <a:rPr kumimoji="1" lang="en-US" altLang="zh-TW" sz="1200" kern="1200" dirty="0" smtClean="0">
                <a:solidFill>
                  <a:schemeClr val="tx1"/>
                </a:solidFill>
                <a:effectLst/>
                <a:latin typeface="Arial" charset="0"/>
                <a:ea typeface="新細明體" charset="-120"/>
                <a:cs typeface="+mn-cs"/>
              </a:rPr>
              <a:t>Bootstrap</a:t>
            </a:r>
            <a:r>
              <a:rPr kumimoji="1" lang="zh-TW" altLang="zh-TW" sz="1200" kern="1200" dirty="0" smtClean="0">
                <a:solidFill>
                  <a:schemeClr val="tx1"/>
                </a:solidFill>
                <a:effectLst/>
                <a:latin typeface="Arial" charset="0"/>
                <a:ea typeface="新細明體" charset="-120"/>
                <a:cs typeface="+mn-cs"/>
              </a:rPr>
              <a:t>來設計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模式，讓網頁在呈現上不管是電腦或手機皆可看到一致的效果。</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14</a:t>
            </a:fld>
            <a:endParaRPr lang="en-US" altLang="zh-TW"/>
          </a:p>
        </p:txBody>
      </p:sp>
    </p:spTree>
    <p:extLst>
      <p:ext uri="{BB962C8B-B14F-4D97-AF65-F5344CB8AC3E}">
        <p14:creationId xmlns:p14="http://schemas.microsoft.com/office/powerpoint/2010/main" val="1368973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smtClean="0">
                <a:solidFill>
                  <a:schemeClr val="tx1"/>
                </a:solidFill>
                <a:effectLst/>
                <a:latin typeface="Arial" charset="0"/>
                <a:ea typeface="新細明體" charset="-120"/>
                <a:cs typeface="+mn-cs"/>
              </a:rPr>
              <a:t>接下來跟各位報告系統開發成果，為提供工廠人員操作的即時監控資訊系統，功能規劃共可以分為四大部分：儀表板、感應裝置、感應模組及報表資料。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15</a:t>
            </a:fld>
            <a:endParaRPr lang="en-US" altLang="zh-TW"/>
          </a:p>
        </p:txBody>
      </p:sp>
    </p:spTree>
    <p:extLst>
      <p:ext uri="{BB962C8B-B14F-4D97-AF65-F5344CB8AC3E}">
        <p14:creationId xmlns:p14="http://schemas.microsoft.com/office/powerpoint/2010/main" val="215892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儀表板頁面，用以呈現當前所安裝的感應裝置感應到的各項資料，工廠人員可以透過該功能即時了解工廠內的運作情形，達到即時遠端監控的目的。</a:t>
            </a:r>
          </a:p>
          <a:p>
            <a:r>
              <a:rPr kumimoji="1" lang="zh-TW" altLang="zh-TW" sz="1200" kern="1200" dirty="0" smtClean="0">
                <a:solidFill>
                  <a:schemeClr val="tx1"/>
                </a:solidFill>
                <a:effectLst/>
                <a:latin typeface="Arial" charset="0"/>
                <a:ea typeface="新細明體" charset="-120"/>
                <a:cs typeface="+mn-cs"/>
              </a:rPr>
              <a:t>其中裁切機的濕度欄位底色有異常，是由於濕度已超過設定的警示值用以提醒工廠人員。</a:t>
            </a:r>
          </a:p>
          <a:p>
            <a:r>
              <a:rPr kumimoji="1" lang="zh-TW" altLang="zh-TW" sz="1200" kern="1200" dirty="0" smtClean="0">
                <a:solidFill>
                  <a:schemeClr val="tx1"/>
                </a:solidFill>
                <a:effectLst/>
                <a:latin typeface="Arial" charset="0"/>
                <a:ea typeface="新細明體" charset="-120"/>
                <a:cs typeface="+mn-cs"/>
              </a:rPr>
              <a:t>並且最下面會有即時的感應紀錄，顯示當前裝置連線的狀況，當有感應裝置連線異常會於畫面上即時顯示，如加工機顯示斷線。</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16</a:t>
            </a:fld>
            <a:endParaRPr lang="en-US" altLang="zh-TW"/>
          </a:p>
        </p:txBody>
      </p:sp>
    </p:spTree>
    <p:extLst>
      <p:ext uri="{BB962C8B-B14F-4D97-AF65-F5344CB8AC3E}">
        <p14:creationId xmlns:p14="http://schemas.microsoft.com/office/powerpoint/2010/main" val="1250751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r>
              <a:rPr kumimoji="1" lang="zh-TW" altLang="zh-TW" sz="1200" kern="1200" dirty="0" smtClean="0">
                <a:solidFill>
                  <a:schemeClr val="tx1"/>
                </a:solidFill>
                <a:effectLst/>
                <a:latin typeface="Arial" charset="0"/>
                <a:ea typeface="新細明體" charset="-120"/>
                <a:cs typeface="+mn-cs"/>
              </a:rPr>
              <a:t>感應裝置設定的頁面中用來讓工廠人員可以依照工廠特性增加感應裝置，並且可自行控制要啟動那些感應裝置，增加系統便利性。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17</a:t>
            </a:fld>
            <a:endParaRPr lang="en-US" altLang="zh-TW"/>
          </a:p>
        </p:txBody>
      </p:sp>
    </p:spTree>
    <p:extLst>
      <p:ext uri="{BB962C8B-B14F-4D97-AF65-F5344CB8AC3E}">
        <p14:creationId xmlns:p14="http://schemas.microsoft.com/office/powerpoint/2010/main" val="249894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感應模組設定用以調整各個模組參數的警示值，當超過警示值就會如同剛剛介紹的顯示不同的顏色用以提醒工廠人員，像這邊點選溫濕度模組就會顯示該模組的參數讓工廠人員自行調整。</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18</a:t>
            </a:fld>
            <a:endParaRPr lang="en-US" altLang="zh-TW"/>
          </a:p>
        </p:txBody>
      </p:sp>
    </p:spTree>
    <p:extLst>
      <p:ext uri="{BB962C8B-B14F-4D97-AF65-F5344CB8AC3E}">
        <p14:creationId xmlns:p14="http://schemas.microsoft.com/office/powerpoint/2010/main" val="120793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報表資料功能會依據設定的感應模組產生，以溫濕度報表為例。</a:t>
            </a:r>
          </a:p>
          <a:p>
            <a:r>
              <a:rPr kumimoji="1" lang="zh-TW" altLang="zh-TW" sz="1200" kern="1200" dirty="0" smtClean="0">
                <a:solidFill>
                  <a:schemeClr val="tx1"/>
                </a:solidFill>
                <a:effectLst/>
                <a:latin typeface="Arial" charset="0"/>
                <a:ea typeface="新細明體" charset="-120"/>
                <a:cs typeface="+mn-cs"/>
              </a:rPr>
              <a:t>一進入該功能會顯示要查詢的工具機及區間，點選區間後，按下查詢即會以折線圖顯示該區間的溫度及濕度度變化量，讓工廠人員可以了解過往的資訊。</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19</a:t>
            </a:fld>
            <a:endParaRPr lang="en-US" altLang="zh-TW"/>
          </a:p>
        </p:txBody>
      </p:sp>
    </p:spTree>
    <p:extLst>
      <p:ext uri="{BB962C8B-B14F-4D97-AF65-F5344CB8AC3E}">
        <p14:creationId xmlns:p14="http://schemas.microsoft.com/office/powerpoint/2010/main" val="77743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zh-TW" sz="1200" kern="1200" dirty="0" smtClean="0">
                <a:solidFill>
                  <a:schemeClr val="tx1"/>
                </a:solidFill>
                <a:effectLst/>
                <a:latin typeface="Arial" charset="0"/>
                <a:ea typeface="新細明體" charset="-120"/>
                <a:cs typeface="+mn-cs"/>
              </a:rPr>
              <a:t>這是我的</a:t>
            </a:r>
            <a:r>
              <a:rPr kumimoji="1" lang="en-US" altLang="zh-TW" sz="1200" kern="1200" dirty="0" smtClean="0">
                <a:solidFill>
                  <a:schemeClr val="tx1"/>
                </a:solidFill>
                <a:effectLst/>
                <a:latin typeface="Arial" charset="0"/>
                <a:ea typeface="新細明體" charset="-120"/>
                <a:cs typeface="+mn-cs"/>
              </a:rPr>
              <a:t>outline</a:t>
            </a:r>
            <a:r>
              <a:rPr kumimoji="1" lang="zh-TW" altLang="zh-TW" sz="1200" kern="1200" dirty="0" smtClean="0">
                <a:solidFill>
                  <a:schemeClr val="tx1"/>
                </a:solidFill>
                <a:effectLst/>
                <a:latin typeface="Arial" charset="0"/>
                <a:ea typeface="新細明體" charset="-120"/>
                <a:cs typeface="+mn-cs"/>
              </a:rPr>
              <a:t>，首先會跟各位講述我的研究動機及目的，再來講解相關研究、系統設計及系統開發成果，最後再進行總結。</a:t>
            </a:r>
          </a:p>
          <a:p>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a:t>
            </a:fld>
            <a:endParaRPr lang="en-US" altLang="zh-TW"/>
          </a:p>
        </p:txBody>
      </p:sp>
    </p:spTree>
    <p:extLst>
      <p:ext uri="{BB962C8B-B14F-4D97-AF65-F5344CB8AC3E}">
        <p14:creationId xmlns:p14="http://schemas.microsoft.com/office/powerpoint/2010/main" val="366200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再來跟各位說明本研究做的感應裝置。</a:t>
            </a:r>
          </a:p>
          <a:p>
            <a:r>
              <a:rPr kumimoji="1" lang="zh-TW" altLang="zh-TW" sz="1200" kern="1200" dirty="0" smtClean="0">
                <a:solidFill>
                  <a:schemeClr val="tx1"/>
                </a:solidFill>
                <a:effectLst/>
                <a:latin typeface="Arial" charset="0"/>
                <a:ea typeface="新細明體" charset="-120"/>
                <a:cs typeface="+mn-cs"/>
              </a:rPr>
              <a:t>以溫濕度及重量感應模組為例，利用接線盒將感應裝置放置在裡面，而溫濕度及重量感應模組則放置在接線盒外頭用以感應資料並利用杜邦線連接到裡面的感應裝置，行動電源固定在接線盒下方用以驅動感應裝置運作，若感應裝置有問題也可以直接打開檢查，方便工廠管理人員進行維護。</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20</a:t>
            </a:fld>
            <a:endParaRPr lang="en-US" altLang="zh-TW"/>
          </a:p>
        </p:txBody>
      </p:sp>
    </p:spTree>
    <p:extLst>
      <p:ext uri="{BB962C8B-B14F-4D97-AF65-F5344CB8AC3E}">
        <p14:creationId xmlns:p14="http://schemas.microsoft.com/office/powerpoint/2010/main" val="3547105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於工廠中進行模擬實驗，在工廠內依據不同的工具機及環境設置不同的感應裝置並透過系統觀察是否可以讀取到資料。</a:t>
            </a:r>
          </a:p>
          <a:p>
            <a:r>
              <a:rPr kumimoji="1" lang="zh-TW" altLang="zh-TW" sz="1200" kern="1200" dirty="0" smtClean="0">
                <a:solidFill>
                  <a:schemeClr val="tx1"/>
                </a:solidFill>
                <a:effectLst/>
                <a:latin typeface="Arial" charset="0"/>
                <a:ea typeface="新細明體" charset="-120"/>
                <a:cs typeface="+mn-cs"/>
              </a:rPr>
              <a:t>在裁切機旁放置溫濕度及重量感應模組，用以監控裁切機運作時的溫濕度情形及隨時記錄裁切完的物品重量，當裁切機在運作結束後，可以將裁切完物品放置重量感應模組上，可自動記錄物品重量。</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21</a:t>
            </a:fld>
            <a:endParaRPr lang="en-US" altLang="zh-TW"/>
          </a:p>
        </p:txBody>
      </p:sp>
    </p:spTree>
    <p:extLst>
      <p:ext uri="{BB962C8B-B14F-4D97-AF65-F5344CB8AC3E}">
        <p14:creationId xmlns:p14="http://schemas.microsoft.com/office/powerpoint/2010/main" val="3757094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除了將感應裝置放在工具機旁，還可以擺放在廠區任意位置。</a:t>
            </a:r>
          </a:p>
          <a:p>
            <a:r>
              <a:rPr kumimoji="1" lang="zh-TW" altLang="zh-TW" sz="1200" kern="1200" dirty="0" smtClean="0">
                <a:solidFill>
                  <a:schemeClr val="tx1"/>
                </a:solidFill>
                <a:effectLst/>
                <a:latin typeface="Arial" charset="0"/>
                <a:ea typeface="新細明體" charset="-120"/>
                <a:cs typeface="+mn-cs"/>
              </a:rPr>
              <a:t>原先該位置已有設置</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螢幕供工廠人員了解廠區溫濕度。在此放置溫濕度感應模組進行監控，讓工廠人員即便在看不到</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螢幕的情況，也能透過系統監控工廠內的溫濕度。</a:t>
            </a:r>
          </a:p>
          <a:p>
            <a:r>
              <a:rPr kumimoji="1" lang="zh-TW" altLang="zh-TW" sz="1200" kern="1200" dirty="0" smtClean="0">
                <a:solidFill>
                  <a:schemeClr val="tx1"/>
                </a:solidFill>
                <a:effectLst/>
                <a:latin typeface="Arial" charset="0"/>
                <a:ea typeface="新細明體" charset="-120"/>
                <a:cs typeface="+mn-cs"/>
              </a:rPr>
              <a:t>右邊則是工廠用以實驗燈具運作情形及壽命，實驗期間往往耗時許久，因此可以於該處擺放溫濕度及火災警報，用以監控實驗期間內的溫濕度及監控火災反應，使得工廠人員不用密集巡邏，只要透過系統即可隨時觀察運作情形。</a:t>
            </a:r>
            <a:endParaRPr lang="zh-TW" altLang="en-US" dirty="0" smtClean="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22</a:t>
            </a:fld>
            <a:endParaRPr lang="en-US" altLang="zh-TW"/>
          </a:p>
        </p:txBody>
      </p:sp>
    </p:spTree>
    <p:extLst>
      <p:ext uri="{BB962C8B-B14F-4D97-AF65-F5344CB8AC3E}">
        <p14:creationId xmlns:p14="http://schemas.microsoft.com/office/powerpoint/2010/main" val="2751793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為了因應當有大量感應裝置連接時也能達到即時監控，實驗當隨著感應裝置的增加回應時間的變化量。</a:t>
            </a:r>
          </a:p>
          <a:p>
            <a:r>
              <a:rPr kumimoji="1" lang="zh-TW" altLang="zh-TW" sz="1200" kern="1200" dirty="0" smtClean="0">
                <a:solidFill>
                  <a:schemeClr val="tx1"/>
                </a:solidFill>
                <a:effectLst/>
                <a:latin typeface="Arial" charset="0"/>
                <a:ea typeface="新細明體" charset="-120"/>
                <a:cs typeface="+mn-cs"/>
              </a:rPr>
              <a:t>模擬當連接不同台情況下，測試同時從系統發起請求到回傳資料再寫入資料庫所需要的總時間，每次間隔</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秒計算其平均回應時間。</a:t>
            </a:r>
          </a:p>
          <a:p>
            <a:r>
              <a:rPr kumimoji="1" lang="zh-TW" altLang="zh-TW" sz="1200" kern="1200" dirty="0" smtClean="0">
                <a:solidFill>
                  <a:schemeClr val="tx1"/>
                </a:solidFill>
                <a:effectLst/>
                <a:latin typeface="Arial" charset="0"/>
                <a:ea typeface="新細明體" charset="-120"/>
                <a:cs typeface="+mn-cs"/>
              </a:rPr>
              <a:t>本次實驗結果如圖所示，隨著連接感應裝置的數量增加回應時間會以等比例的形式增加，但在連接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台的情況下平均回應時間尚在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秒內，仍在可接受範圍內。</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23</a:t>
            </a:fld>
            <a:endParaRPr lang="en-US" altLang="zh-TW"/>
          </a:p>
        </p:txBody>
      </p:sp>
    </p:spTree>
    <p:extLst>
      <p:ext uri="{BB962C8B-B14F-4D97-AF65-F5344CB8AC3E}">
        <p14:creationId xmlns:p14="http://schemas.microsoft.com/office/powerpoint/2010/main" val="3041547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以上是我的實作成果，最後進行結論。</a:t>
            </a:r>
          </a:p>
          <a:p>
            <a:r>
              <a:rPr kumimoji="1" lang="zh-TW" altLang="zh-TW" sz="1200" kern="1200" dirty="0" smtClean="0">
                <a:solidFill>
                  <a:schemeClr val="tx1"/>
                </a:solidFill>
                <a:effectLst/>
                <a:latin typeface="Arial" charset="0"/>
                <a:ea typeface="新細明體" charset="-120"/>
                <a:cs typeface="+mn-cs"/>
              </a:rPr>
              <a:t>與傳統工廠運作方式相比，使用工廠即時監控資訊系統後，利用在工具機及廠區四周設置感應裝置自動收集各項資料，並採用無線網路傳送到系統內透過資料庫進行保存。用以改善傳統工廠因工具機老舊，仍採用人工作業的方式收集及記錄廠區的運作情形。</a:t>
            </a:r>
          </a:p>
          <a:p>
            <a:r>
              <a:rPr kumimoji="1" lang="zh-TW" altLang="zh-TW" sz="1200" kern="1200" dirty="0" smtClean="0">
                <a:solidFill>
                  <a:schemeClr val="tx1"/>
                </a:solidFill>
                <a:effectLst/>
                <a:latin typeface="Arial" charset="0"/>
                <a:ea typeface="新細明體" charset="-120"/>
                <a:cs typeface="+mn-cs"/>
              </a:rPr>
              <a:t>可使用電腦或是智慧型裝置可以隨時監控廠區內的情形，其資料收集時間在連接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台感應裝置的情況下仍可以在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秒內回應，比起傳統工廠利用人力巡邏的方式更加有效率。</a:t>
            </a:r>
          </a:p>
          <a:p>
            <a:r>
              <a:rPr kumimoji="1" lang="zh-TW" altLang="zh-TW" sz="1200" kern="1200" dirty="0" smtClean="0">
                <a:solidFill>
                  <a:schemeClr val="tx1"/>
                </a:solidFill>
                <a:effectLst/>
                <a:latin typeface="Arial" charset="0"/>
                <a:ea typeface="新細明體" charset="-120"/>
                <a:cs typeface="+mn-cs"/>
              </a:rPr>
              <a:t>系統也提供查詢作業可以顯示過往的運作情形，依照過往資料搭配目前的即時運作狀態調整工廠產能找出最有效率的方式，為智慧化工廠目的作準備。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24</a:t>
            </a:fld>
            <a:endParaRPr lang="en-US" altLang="zh-TW"/>
          </a:p>
        </p:txBody>
      </p:sp>
    </p:spTree>
    <p:extLst>
      <p:ext uri="{BB962C8B-B14F-4D97-AF65-F5344CB8AC3E}">
        <p14:creationId xmlns:p14="http://schemas.microsoft.com/office/powerpoint/2010/main" val="711637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25</a:t>
            </a:fld>
            <a:endParaRPr lang="en-US" altLang="zh-TW"/>
          </a:p>
        </p:txBody>
      </p:sp>
    </p:spTree>
    <p:extLst>
      <p:ext uri="{BB962C8B-B14F-4D97-AF65-F5344CB8AC3E}">
        <p14:creationId xmlns:p14="http://schemas.microsoft.com/office/powerpoint/2010/main" val="2338055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26</a:t>
            </a:fld>
            <a:endParaRPr lang="en-US" altLang="zh-TW"/>
          </a:p>
        </p:txBody>
      </p:sp>
    </p:spTree>
    <p:extLst>
      <p:ext uri="{BB962C8B-B14F-4D97-AF65-F5344CB8AC3E}">
        <p14:creationId xmlns:p14="http://schemas.microsoft.com/office/powerpoint/2010/main" val="2773661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27</a:t>
            </a:fld>
            <a:endParaRPr lang="en-US" altLang="zh-TW"/>
          </a:p>
        </p:txBody>
      </p:sp>
    </p:spTree>
    <p:extLst>
      <p:ext uri="{BB962C8B-B14F-4D97-AF65-F5344CB8AC3E}">
        <p14:creationId xmlns:p14="http://schemas.microsoft.com/office/powerpoint/2010/main" val="381043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此次研究主要是協助傳統工廠升級，從這張圖來看，第四次工業革命是藉由將資料數位化並加以收集分析，達到智慧生產。而為達到智慧化，要先可以收集工廠內工具機的各項資訊，這也是此次研究的主要目的。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a:t>
            </a:fld>
            <a:endParaRPr lang="en-US" altLang="zh-TW"/>
          </a:p>
        </p:txBody>
      </p:sp>
    </p:spTree>
    <p:extLst>
      <p:ext uri="{BB962C8B-B14F-4D97-AF65-F5344CB8AC3E}">
        <p14:creationId xmlns:p14="http://schemas.microsoft.com/office/powerpoint/2010/main" val="6300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目前傳統工廠若要得知工廠內環境的資訊，像是透過圖中這種大型</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顯示器顯示廠內的溫濕度資訊，但只能看到當下的資訊，無法查詢過往的資料。</a:t>
            </a:r>
          </a:p>
          <a:p>
            <a:r>
              <a:rPr kumimoji="1" lang="zh-TW" altLang="zh-TW" sz="1200" kern="1200" dirty="0" smtClean="0">
                <a:solidFill>
                  <a:schemeClr val="tx1"/>
                </a:solidFill>
                <a:effectLst/>
                <a:latin typeface="Arial" charset="0"/>
                <a:ea typeface="新細明體" charset="-120"/>
                <a:cs typeface="+mn-cs"/>
              </a:rPr>
              <a:t>另外像右邊這兩台工具機由於機型老舊，無可觀察的螢幕了解工具機資訊，</a:t>
            </a:r>
            <a:r>
              <a:rPr lang="zh-TW" altLang="en-US" dirty="0" smtClean="0">
                <a:latin typeface="標楷體" panose="03000509000000000000" pitchFamily="65" charset="-120"/>
                <a:ea typeface="標楷體" panose="03000509000000000000" pitchFamily="65" charset="-120"/>
              </a:rPr>
              <a:t>若無人在現場，則無法得知工具機出現問題</a:t>
            </a:r>
            <a:r>
              <a:rPr kumimoji="1" lang="zh-TW" altLang="zh-TW" sz="1200" kern="1200" dirty="0" smtClean="0">
                <a:solidFill>
                  <a:schemeClr val="tx1"/>
                </a:solidFill>
                <a:effectLst/>
                <a:latin typeface="Arial" charset="0"/>
                <a:ea typeface="新細明體" charset="-120"/>
                <a:cs typeface="+mn-cs"/>
              </a:rPr>
              <a:t>，造成執行效率不佳。</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4</a:t>
            </a:fld>
            <a:endParaRPr lang="en-US" altLang="zh-TW"/>
          </a:p>
        </p:txBody>
      </p:sp>
    </p:spTree>
    <p:extLst>
      <p:ext uri="{BB962C8B-B14F-4D97-AF65-F5344CB8AC3E}">
        <p14:creationId xmlns:p14="http://schemas.microsoft.com/office/powerpoint/2010/main" val="108570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綜觀上述問題，本研究提出無須汰換現有工具機設備，透過在工具機旁安裝感應裝置即可使用電腦或是智慧型手機進行監控，以達到三大目的，第一自動收集及保存資料，第二增加資料傳輸能力，最後解決缺乏遠端即時監控方式。</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5</a:t>
            </a:fld>
            <a:endParaRPr lang="en-US" altLang="zh-TW"/>
          </a:p>
        </p:txBody>
      </p:sp>
    </p:spTree>
    <p:extLst>
      <p:ext uri="{BB962C8B-B14F-4D97-AF65-F5344CB8AC3E}">
        <p14:creationId xmlns:p14="http://schemas.microsoft.com/office/powerpoint/2010/main" val="293871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接下來跟各位報告在研究中會使用到的相關技術，首先前端網頁用到的技術響應式網頁設計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，透過</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網頁會依據螢幕尺寸作調整，讓工廠人員在使用不同裝置瀏覽系統時皆可看到同樣畫面，減少需要對網頁進行額外的平移或縮放等操作，增加瀏覽的便利性。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6</a:t>
            </a:fld>
            <a:endParaRPr lang="en-US" altLang="zh-TW"/>
          </a:p>
        </p:txBody>
      </p:sp>
    </p:spTree>
    <p:extLst>
      <p:ext uri="{BB962C8B-B14F-4D97-AF65-F5344CB8AC3E}">
        <p14:creationId xmlns:p14="http://schemas.microsoft.com/office/powerpoint/2010/main" val="2485531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系統後端使用</a:t>
            </a:r>
            <a:r>
              <a:rPr kumimoji="1" lang="en-US" altLang="zh-TW" sz="1200" kern="1200" dirty="0" smtClean="0">
                <a:solidFill>
                  <a:schemeClr val="tx1"/>
                </a:solidFill>
                <a:effectLst/>
                <a:latin typeface="Arial" charset="0"/>
                <a:ea typeface="新細明體" charset="-120"/>
                <a:cs typeface="+mn-cs"/>
              </a:rPr>
              <a:t>Spring MVC</a:t>
            </a:r>
            <a:r>
              <a:rPr kumimoji="1" lang="zh-TW" altLang="zh-TW" sz="1200" kern="1200" dirty="0" smtClean="0">
                <a:solidFill>
                  <a:schemeClr val="tx1"/>
                </a:solidFill>
                <a:effectLst/>
                <a:latin typeface="Arial" charset="0"/>
                <a:ea typeface="新細明體" charset="-120"/>
                <a:cs typeface="+mn-cs"/>
              </a:rPr>
              <a:t>，是以</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作為開發的框架用在建構</a:t>
            </a:r>
            <a:r>
              <a:rPr kumimoji="1" lang="en-US" altLang="zh-TW" sz="1200" kern="1200" dirty="0" smtClean="0">
                <a:solidFill>
                  <a:schemeClr val="tx1"/>
                </a:solidFill>
                <a:effectLst/>
                <a:latin typeface="Arial" charset="0"/>
                <a:ea typeface="新細明體" charset="-120"/>
                <a:cs typeface="+mn-cs"/>
              </a:rPr>
              <a:t>Web</a:t>
            </a:r>
            <a:r>
              <a:rPr kumimoji="1" lang="zh-TW" altLang="zh-TW" sz="1200" kern="1200" dirty="0" smtClean="0">
                <a:solidFill>
                  <a:schemeClr val="tx1"/>
                </a:solidFill>
                <a:effectLst/>
                <a:latin typeface="Arial" charset="0"/>
                <a:ea typeface="新細明體" charset="-120"/>
                <a:cs typeface="+mn-cs"/>
              </a:rPr>
              <a:t>應用程式的</a:t>
            </a:r>
            <a:r>
              <a:rPr kumimoji="1" lang="en-US" altLang="zh-TW" sz="1200" kern="1200" dirty="0" smtClean="0">
                <a:solidFill>
                  <a:schemeClr val="tx1"/>
                </a:solidFill>
                <a:effectLst/>
                <a:latin typeface="Arial" charset="0"/>
                <a:ea typeface="新細明體" charset="-120"/>
                <a:cs typeface="+mn-cs"/>
              </a:rPr>
              <a:t>MVC</a:t>
            </a:r>
            <a:r>
              <a:rPr kumimoji="1" lang="zh-TW" altLang="zh-TW" sz="1200" kern="1200" dirty="0" smtClean="0">
                <a:solidFill>
                  <a:schemeClr val="tx1"/>
                </a:solidFill>
                <a:effectLst/>
                <a:latin typeface="Arial" charset="0"/>
                <a:ea typeface="新細明體" charset="-120"/>
                <a:cs typeface="+mn-cs"/>
              </a:rPr>
              <a:t>架構。它主要的運作方式，當前端網頁發動請求後，前端控制器會自動判斷請求要分派給哪一個物件進行處理並回傳給前端頁面顯示。</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7</a:t>
            </a:fld>
            <a:endParaRPr lang="en-US" altLang="zh-TW"/>
          </a:p>
        </p:txBody>
      </p:sp>
    </p:spTree>
    <p:extLst>
      <p:ext uri="{BB962C8B-B14F-4D97-AF65-F5344CB8AC3E}">
        <p14:creationId xmlns:p14="http://schemas.microsoft.com/office/powerpoint/2010/main" val="3515439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跟各位講解讀取工具機資訊用到的感應裝置，</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，其基於開放原始碼的</a:t>
            </a:r>
            <a:r>
              <a:rPr kumimoji="1" lang="en-US" altLang="zh-TW" sz="1200" kern="1200" dirty="0" smtClean="0">
                <a:solidFill>
                  <a:schemeClr val="tx1"/>
                </a:solidFill>
                <a:effectLst/>
                <a:latin typeface="Arial" charset="0"/>
                <a:ea typeface="新細明體" charset="-120"/>
                <a:cs typeface="+mn-cs"/>
              </a:rPr>
              <a:t>I/O</a:t>
            </a:r>
            <a:r>
              <a:rPr kumimoji="1" lang="zh-TW" altLang="zh-TW" sz="1200" kern="1200" dirty="0" smtClean="0">
                <a:solidFill>
                  <a:schemeClr val="tx1"/>
                </a:solidFill>
                <a:effectLst/>
                <a:latin typeface="Arial" charset="0"/>
                <a:ea typeface="新細明體" charset="-120"/>
                <a:cs typeface="+mn-cs"/>
              </a:rPr>
              <a:t>微電腦控制器，能簡單的透過感應模組收集周遭環境的變化及控制裝置等特性。</a:t>
            </a:r>
          </a:p>
          <a:p>
            <a:r>
              <a:rPr kumimoji="1" lang="zh-TW" altLang="zh-TW" sz="1200" kern="1200" dirty="0" smtClean="0">
                <a:solidFill>
                  <a:schemeClr val="tx1"/>
                </a:solidFill>
                <a:effectLst/>
                <a:latin typeface="Arial" charset="0"/>
                <a:ea typeface="新細明體" charset="-120"/>
                <a:cs typeface="+mn-cs"/>
              </a:rPr>
              <a:t>其具有內建</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的優勢，不用額外連接</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模組。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8</a:t>
            </a:fld>
            <a:endParaRPr lang="en-US" altLang="zh-TW"/>
          </a:p>
        </p:txBody>
      </p:sp>
    </p:spTree>
    <p:extLst>
      <p:ext uri="{BB962C8B-B14F-4D97-AF65-F5344CB8AC3E}">
        <p14:creationId xmlns:p14="http://schemas.microsoft.com/office/powerpoint/2010/main" val="235435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利用利用感應裝置，控制各種感應模組運作來讀取工具機的資料。</a:t>
            </a:r>
          </a:p>
          <a:p>
            <a:r>
              <a:rPr kumimoji="1" lang="zh-TW" altLang="zh-TW" sz="1200" kern="1200" dirty="0" smtClean="0">
                <a:solidFill>
                  <a:schemeClr val="tx1"/>
                </a:solidFill>
                <a:effectLst/>
                <a:latin typeface="Arial" charset="0"/>
                <a:ea typeface="新細明體" charset="-120"/>
                <a:cs typeface="+mn-cs"/>
              </a:rPr>
              <a:t>本次使用的感應模組如表所示，工廠人員可以依照工具機及廠區的特性選擇適合的感應模組進行安裝，隨時監控整個工廠內的狀況。</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9</a:t>
            </a:fld>
            <a:endParaRPr lang="en-US" altLang="zh-TW"/>
          </a:p>
        </p:txBody>
      </p:sp>
    </p:spTree>
    <p:extLst>
      <p:ext uri="{BB962C8B-B14F-4D97-AF65-F5344CB8AC3E}">
        <p14:creationId xmlns:p14="http://schemas.microsoft.com/office/powerpoint/2010/main" val="2095521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69" descr="MMS PT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7"/>
          <p:cNvSpPr>
            <a:spLocks noGrp="1" noChangeArrowheads="1"/>
          </p:cNvSpPr>
          <p:nvPr>
            <p:ph type="ctrTitle"/>
          </p:nvPr>
        </p:nvSpPr>
        <p:spPr>
          <a:xfrm>
            <a:off x="611188" y="1916113"/>
            <a:ext cx="7958137" cy="1223962"/>
          </a:xfrm>
        </p:spPr>
        <p:txBody>
          <a:bodyPr/>
          <a:lstStyle>
            <a:lvl1pPr algn="r">
              <a:defRPr sz="4400"/>
            </a:lvl1pPr>
          </a:lstStyle>
          <a:p>
            <a:r>
              <a:rPr lang="zh-TW" altLang="en-US"/>
              <a:t>按一下以編輯母片標題樣式</a:t>
            </a:r>
          </a:p>
        </p:txBody>
      </p:sp>
      <p:sp>
        <p:nvSpPr>
          <p:cNvPr id="8200" name="Rectangle 8"/>
          <p:cNvSpPr>
            <a:spLocks noGrp="1" noChangeArrowheads="1"/>
          </p:cNvSpPr>
          <p:nvPr>
            <p:ph type="subTitle" idx="1"/>
          </p:nvPr>
        </p:nvSpPr>
        <p:spPr>
          <a:xfrm>
            <a:off x="2555875" y="3644900"/>
            <a:ext cx="6048375" cy="1296988"/>
          </a:xfrm>
        </p:spPr>
        <p:txBody>
          <a:bodyPr/>
          <a:lstStyle>
            <a:lvl1pPr marL="0" indent="0" algn="r">
              <a:buFontTx/>
              <a:buNone/>
              <a:defRPr sz="3200"/>
            </a:lvl1pPr>
          </a:lstStyle>
          <a:p>
            <a:r>
              <a:rPr lang="zh-TW" altLang="en-US"/>
              <a:t>按一下以編輯母片副標題樣式</a:t>
            </a:r>
          </a:p>
        </p:txBody>
      </p:sp>
      <p:sp>
        <p:nvSpPr>
          <p:cNvPr id="6" name="Rectangle 59"/>
          <p:cNvSpPr>
            <a:spLocks noGrp="1" noChangeArrowheads="1"/>
          </p:cNvSpPr>
          <p:nvPr>
            <p:ph type="dt" sz="half" idx="10"/>
          </p:nvPr>
        </p:nvSpPr>
        <p:spPr>
          <a:xfrm>
            <a:off x="900113" y="5949950"/>
            <a:ext cx="2565400" cy="331788"/>
          </a:xfrm>
        </p:spPr>
        <p:txBody>
          <a:bodyPr/>
          <a:lstStyle>
            <a:lvl1pPr>
              <a:defRPr/>
            </a:lvl1pPr>
          </a:lstStyle>
          <a:p>
            <a:pPr>
              <a:defRPr/>
            </a:pPr>
            <a:fld id="{8C099BEE-2601-4C5D-A72F-726CAA75A605}" type="datetime1">
              <a:rPr lang="en-US" altLang="zh-TW"/>
              <a:pPr>
                <a:defRPr/>
              </a:pPr>
              <a:t>11/19/2020</a:t>
            </a:fld>
            <a:endParaRPr lang="en-US" altLang="zh-TW"/>
          </a:p>
        </p:txBody>
      </p:sp>
      <p:sp>
        <p:nvSpPr>
          <p:cNvPr id="7" name="Rectangle 64"/>
          <p:cNvSpPr>
            <a:spLocks noGrp="1" noChangeArrowheads="1"/>
          </p:cNvSpPr>
          <p:nvPr>
            <p:ph type="sldNum" sz="quarter" idx="11"/>
          </p:nvPr>
        </p:nvSpPr>
        <p:spPr/>
        <p:txBody>
          <a:bodyPr/>
          <a:lstStyle>
            <a:lvl1pPr>
              <a:defRPr/>
            </a:lvl1pPr>
          </a:lstStyle>
          <a:p>
            <a:pPr>
              <a:defRPr/>
            </a:pPr>
            <a:fld id="{AF709C80-5BCA-4F29-802A-4178C135EC82}" type="slidenum">
              <a:rPr lang="en-US" altLang="zh-TW"/>
              <a:pPr>
                <a:defRPr/>
              </a:pPr>
              <a:t>‹#›</a:t>
            </a:fld>
            <a:endParaRPr lang="en-US" altLang="zh-TW"/>
          </a:p>
        </p:txBody>
      </p:sp>
      <p:sp>
        <p:nvSpPr>
          <p:cNvPr id="8" name="Rectangle 71"/>
          <p:cNvSpPr>
            <a:spLocks noGrp="1" noChangeArrowheads="1"/>
          </p:cNvSpPr>
          <p:nvPr>
            <p:ph type="ftr" sz="quarter" idx="12"/>
          </p:nvPr>
        </p:nvSpPr>
        <p:spPr>
          <a:xfrm>
            <a:off x="3549650" y="6453188"/>
            <a:ext cx="2967038" cy="288925"/>
          </a:xfrm>
        </p:spPr>
        <p:txBody>
          <a:bodyPr/>
          <a:lstStyle>
            <a:lvl1pPr>
              <a:defRPr/>
            </a:lvl1pPr>
          </a:lstStyle>
          <a:p>
            <a:pPr>
              <a:defRPr/>
            </a:pPr>
            <a:r>
              <a:rPr lang="en-US" altLang="zh-TW"/>
              <a:t>NTUT MMS LAB</a:t>
            </a:r>
          </a:p>
        </p:txBody>
      </p:sp>
    </p:spTree>
    <p:extLst>
      <p:ext uri="{BB962C8B-B14F-4D97-AF65-F5344CB8AC3E}">
        <p14:creationId xmlns:p14="http://schemas.microsoft.com/office/powerpoint/2010/main" val="9336452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4E2DFA5-4AE4-40BF-8F26-77CEEC4F3A8C}" type="datetime1">
              <a:rPr lang="en-US" altLang="zh-TW"/>
              <a:pPr>
                <a:defRPr/>
              </a:pPr>
              <a:t>11/19/2020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DEA3C390-2A4D-4ECA-BAC0-263C2BF97549}" type="slidenum">
              <a:rPr lang="en-US" altLang="zh-TW"/>
              <a:pPr>
                <a:defRPr/>
              </a:pPr>
              <a:t>‹#›</a:t>
            </a:fld>
            <a:endParaRPr lang="en-US" altLang="zh-TW"/>
          </a:p>
        </p:txBody>
      </p:sp>
    </p:spTree>
    <p:extLst>
      <p:ext uri="{BB962C8B-B14F-4D97-AF65-F5344CB8AC3E}">
        <p14:creationId xmlns:p14="http://schemas.microsoft.com/office/powerpoint/2010/main" val="377690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04038" y="0"/>
            <a:ext cx="2239962" cy="62261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0"/>
            <a:ext cx="6572250" cy="62261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E8FFDE2-EAF0-4154-B19D-3D9792B56885}" type="datetime1">
              <a:rPr lang="en-US" altLang="zh-TW"/>
              <a:pPr>
                <a:defRPr/>
              </a:pPr>
              <a:t>11/19/2020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8FB702CC-92DB-4CC6-ABE0-D1D7A169B8B3}" type="slidenum">
              <a:rPr lang="en-US" altLang="zh-TW"/>
              <a:pPr>
                <a:defRPr/>
              </a:pPr>
              <a:t>‹#›</a:t>
            </a:fld>
            <a:endParaRPr lang="en-US" altLang="zh-TW"/>
          </a:p>
        </p:txBody>
      </p:sp>
    </p:spTree>
    <p:extLst>
      <p:ext uri="{BB962C8B-B14F-4D97-AF65-F5344CB8AC3E}">
        <p14:creationId xmlns:p14="http://schemas.microsoft.com/office/powerpoint/2010/main" val="168770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標題，1 個大物件與 2 個小物件">
    <p:spTree>
      <p:nvGrpSpPr>
        <p:cNvPr id="1" name=""/>
        <p:cNvGrpSpPr/>
        <p:nvPr/>
      </p:nvGrpSpPr>
      <p:grpSpPr>
        <a:xfrm>
          <a:off x="0" y="0"/>
          <a:ext cx="0" cy="0"/>
          <a:chOff x="0" y="0"/>
          <a:chExt cx="0" cy="0"/>
        </a:xfrm>
      </p:grpSpPr>
      <p:graphicFrame>
        <p:nvGraphicFramePr>
          <p:cNvPr id="6" name="Object 62"/>
          <p:cNvGraphicFramePr>
            <a:graphicFrameLocks noChangeAspect="1"/>
          </p:cNvGraphicFramePr>
          <p:nvPr userDrawn="1"/>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43739" name="PhotoImpact" r:id="rId3" imgW="12673016" imgH="9295238" progId="">
                  <p:embed/>
                </p:oleObj>
              </mc:Choice>
              <mc:Fallback>
                <p:oleObj name="PhotoImpact" r:id="rId3" imgW="12673016" imgH="92952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標題 1"/>
          <p:cNvSpPr>
            <a:spLocks noGrp="1"/>
          </p:cNvSpPr>
          <p:nvPr>
            <p:ph type="title"/>
          </p:nvPr>
        </p:nvSpPr>
        <p:spPr>
          <a:xfrm>
            <a:off x="301625" y="228600"/>
            <a:ext cx="854075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01625" y="1600200"/>
            <a:ext cx="4194175" cy="44989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194175" cy="2173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25888"/>
            <a:ext cx="4194175" cy="21732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p:txBody>
          <a:bodyPr/>
          <a:lstStyle>
            <a:lvl1pPr>
              <a:defRPr/>
            </a:lvl1pPr>
          </a:lstStyle>
          <a:p>
            <a:pPr>
              <a:defRPr/>
            </a:pPr>
            <a:fld id="{BA5DE043-31F1-4968-90CF-DF6FAEE98B7F}" type="datetime1">
              <a:rPr lang="en-US" altLang="zh-TW"/>
              <a:pPr>
                <a:defRPr/>
              </a:pPr>
              <a:t>11/19/2020</a:t>
            </a:fld>
            <a:endParaRPr lang="en-US" altLang="zh-TW"/>
          </a:p>
        </p:txBody>
      </p:sp>
      <p:sp>
        <p:nvSpPr>
          <p:cNvPr id="8" name="Rectangle 5"/>
          <p:cNvSpPr>
            <a:spLocks noGrp="1" noChangeArrowheads="1"/>
          </p:cNvSpPr>
          <p:nvPr>
            <p:ph type="ftr" sz="quarter" idx="11"/>
          </p:nvPr>
        </p:nvSpPr>
        <p:spPr/>
        <p:txBody>
          <a:bodyPr/>
          <a:lstStyle>
            <a:lvl1pPr>
              <a:defRPr/>
            </a:lvl1pPr>
          </a:lstStyle>
          <a:p>
            <a:pPr>
              <a:defRPr/>
            </a:pPr>
            <a:r>
              <a:rPr lang="en-US" altLang="zh-TW"/>
              <a:t>NTUT MMS LAB</a:t>
            </a:r>
          </a:p>
        </p:txBody>
      </p:sp>
      <p:sp>
        <p:nvSpPr>
          <p:cNvPr id="9" name="Rectangle 6"/>
          <p:cNvSpPr>
            <a:spLocks noGrp="1" noChangeArrowheads="1"/>
          </p:cNvSpPr>
          <p:nvPr>
            <p:ph type="sldNum" sz="quarter" idx="12"/>
          </p:nvPr>
        </p:nvSpPr>
        <p:spPr/>
        <p:txBody>
          <a:bodyPr/>
          <a:lstStyle>
            <a:lvl1pPr>
              <a:defRPr/>
            </a:lvl1pPr>
          </a:lstStyle>
          <a:p>
            <a:pPr>
              <a:defRPr/>
            </a:pPr>
            <a:fld id="{E8C46AD2-A7C6-4A94-BA36-81777CB7528B}" type="slidenum">
              <a:rPr lang="en-US" altLang="zh-TW"/>
              <a:pPr>
                <a:defRPr/>
              </a:pPr>
              <a:t>‹#›</a:t>
            </a:fld>
            <a:endParaRPr lang="en-US" altLang="zh-TW"/>
          </a:p>
        </p:txBody>
      </p:sp>
    </p:spTree>
    <p:extLst>
      <p:ext uri="{BB962C8B-B14F-4D97-AF65-F5344CB8AC3E}">
        <p14:creationId xmlns:p14="http://schemas.microsoft.com/office/powerpoint/2010/main" val="2189085644"/>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5CE5D58D-E605-4138-8FB7-36FFB82E8255}" type="datetime1">
              <a:rPr lang="en-US" altLang="zh-TW"/>
              <a:pPr>
                <a:defRPr/>
              </a:pPr>
              <a:t>11/19/2020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5E9E4BFB-CC41-4396-9522-FAD887D0F6A2}" type="slidenum">
              <a:rPr lang="en-US" altLang="zh-TW"/>
              <a:pPr>
                <a:defRPr/>
              </a:pPr>
              <a:t>‹#›</a:t>
            </a:fld>
            <a:endParaRPr lang="en-US" altLang="zh-TW"/>
          </a:p>
        </p:txBody>
      </p:sp>
    </p:spTree>
    <p:extLst>
      <p:ext uri="{BB962C8B-B14F-4D97-AF65-F5344CB8AC3E}">
        <p14:creationId xmlns:p14="http://schemas.microsoft.com/office/powerpoint/2010/main" val="13081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8FA2C6A0-E4D9-4BF8-ABF2-F236452D4472}" type="datetime1">
              <a:rPr lang="en-US" altLang="zh-TW"/>
              <a:pPr>
                <a:defRPr/>
              </a:pPr>
              <a:t>11/19/2020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E8351B9C-4769-41FA-8BAF-30E5AEC8795C}" type="slidenum">
              <a:rPr lang="en-US" altLang="zh-TW"/>
              <a:pPr>
                <a:defRPr/>
              </a:pPr>
              <a:t>‹#›</a:t>
            </a:fld>
            <a:endParaRPr lang="en-US" altLang="zh-TW"/>
          </a:p>
        </p:txBody>
      </p:sp>
    </p:spTree>
    <p:extLst>
      <p:ext uri="{BB962C8B-B14F-4D97-AF65-F5344CB8AC3E}">
        <p14:creationId xmlns:p14="http://schemas.microsoft.com/office/powerpoint/2010/main" val="291108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908050"/>
            <a:ext cx="4351337"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83125" y="908050"/>
            <a:ext cx="4352925"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6EB01B8B-558D-4494-9EFF-D10791F550B7}" type="datetime1">
              <a:rPr lang="en-US" altLang="zh-TW"/>
              <a:pPr>
                <a:defRPr/>
              </a:pPr>
              <a:t>11/19/2020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47F64113-0CA7-4F7E-8E64-A77061777063}" type="slidenum">
              <a:rPr lang="en-US" altLang="zh-TW"/>
              <a:pPr>
                <a:defRPr/>
              </a:pPr>
              <a:t>‹#›</a:t>
            </a:fld>
            <a:endParaRPr lang="en-US" altLang="zh-TW"/>
          </a:p>
        </p:txBody>
      </p:sp>
    </p:spTree>
    <p:extLst>
      <p:ext uri="{BB962C8B-B14F-4D97-AF65-F5344CB8AC3E}">
        <p14:creationId xmlns:p14="http://schemas.microsoft.com/office/powerpoint/2010/main" val="42558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48B83100-E514-432D-9126-F87DE51B9671}" type="datetime1">
              <a:rPr lang="en-US" altLang="zh-TW"/>
              <a:pPr>
                <a:defRPr/>
              </a:pPr>
              <a:t>11/19/2020</a:t>
            </a:fld>
            <a:endParaRPr lang="en-US" altLang="zh-TW"/>
          </a:p>
        </p:txBody>
      </p:sp>
      <p:sp>
        <p:nvSpPr>
          <p:cNvPr id="8"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9" name="Rectangle 55"/>
          <p:cNvSpPr>
            <a:spLocks noGrp="1" noChangeArrowheads="1"/>
          </p:cNvSpPr>
          <p:nvPr>
            <p:ph type="sldNum" sz="quarter" idx="12"/>
          </p:nvPr>
        </p:nvSpPr>
        <p:spPr>
          <a:ln/>
        </p:spPr>
        <p:txBody>
          <a:bodyPr/>
          <a:lstStyle>
            <a:lvl1pPr>
              <a:defRPr/>
            </a:lvl1pPr>
          </a:lstStyle>
          <a:p>
            <a:pPr>
              <a:defRPr/>
            </a:pPr>
            <a:fld id="{A22D01AA-696C-43D3-BE15-EA6D0EA7A897}" type="slidenum">
              <a:rPr lang="en-US" altLang="zh-TW"/>
              <a:pPr>
                <a:defRPr/>
              </a:pPr>
              <a:t>‹#›</a:t>
            </a:fld>
            <a:endParaRPr lang="en-US" altLang="zh-TW"/>
          </a:p>
        </p:txBody>
      </p:sp>
    </p:spTree>
    <p:extLst>
      <p:ext uri="{BB962C8B-B14F-4D97-AF65-F5344CB8AC3E}">
        <p14:creationId xmlns:p14="http://schemas.microsoft.com/office/powerpoint/2010/main" val="344921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676BA1D1-8D1C-4E68-8386-2AC1A93D5FA0}" type="datetime1">
              <a:rPr lang="en-US" altLang="zh-TW"/>
              <a:pPr>
                <a:defRPr/>
              </a:pPr>
              <a:t>11/19/2020</a:t>
            </a:fld>
            <a:endParaRPr lang="en-US" altLang="zh-TW"/>
          </a:p>
        </p:txBody>
      </p:sp>
      <p:sp>
        <p:nvSpPr>
          <p:cNvPr id="4"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5" name="Rectangle 55"/>
          <p:cNvSpPr>
            <a:spLocks noGrp="1" noChangeArrowheads="1"/>
          </p:cNvSpPr>
          <p:nvPr>
            <p:ph type="sldNum" sz="quarter" idx="12"/>
          </p:nvPr>
        </p:nvSpPr>
        <p:spPr>
          <a:ln/>
        </p:spPr>
        <p:txBody>
          <a:bodyPr/>
          <a:lstStyle>
            <a:lvl1pPr>
              <a:defRPr/>
            </a:lvl1pPr>
          </a:lstStyle>
          <a:p>
            <a:pPr>
              <a:defRPr/>
            </a:pPr>
            <a:fld id="{1A0AC327-57E2-4690-A8F5-B280188EFE4D}" type="slidenum">
              <a:rPr lang="en-US" altLang="zh-TW"/>
              <a:pPr>
                <a:defRPr/>
              </a:pPr>
              <a:t>‹#›</a:t>
            </a:fld>
            <a:endParaRPr lang="en-US" altLang="zh-TW"/>
          </a:p>
        </p:txBody>
      </p:sp>
    </p:spTree>
    <p:extLst>
      <p:ext uri="{BB962C8B-B14F-4D97-AF65-F5344CB8AC3E}">
        <p14:creationId xmlns:p14="http://schemas.microsoft.com/office/powerpoint/2010/main" val="218129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6972A63-F070-42C3-912C-E3B28A724A88}" type="datetime1">
              <a:rPr lang="en-US" altLang="zh-TW"/>
              <a:pPr>
                <a:defRPr/>
              </a:pPr>
              <a:t>11/19/2020</a:t>
            </a:fld>
            <a:endParaRPr lang="en-US" altLang="zh-TW"/>
          </a:p>
        </p:txBody>
      </p:sp>
      <p:sp>
        <p:nvSpPr>
          <p:cNvPr id="3"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4" name="Rectangle 55"/>
          <p:cNvSpPr>
            <a:spLocks noGrp="1" noChangeArrowheads="1"/>
          </p:cNvSpPr>
          <p:nvPr>
            <p:ph type="sldNum" sz="quarter" idx="12"/>
          </p:nvPr>
        </p:nvSpPr>
        <p:spPr>
          <a:ln/>
        </p:spPr>
        <p:txBody>
          <a:bodyPr/>
          <a:lstStyle>
            <a:lvl1pPr>
              <a:defRPr/>
            </a:lvl1pPr>
          </a:lstStyle>
          <a:p>
            <a:pPr>
              <a:defRPr/>
            </a:pPr>
            <a:fld id="{B1D61A41-D1E8-4B33-A5F1-9DD39741BDE1}" type="slidenum">
              <a:rPr lang="en-US" altLang="zh-TW"/>
              <a:pPr>
                <a:defRPr/>
              </a:pPr>
              <a:t>‹#›</a:t>
            </a:fld>
            <a:endParaRPr lang="en-US" altLang="zh-TW"/>
          </a:p>
        </p:txBody>
      </p:sp>
    </p:spTree>
    <p:extLst>
      <p:ext uri="{BB962C8B-B14F-4D97-AF65-F5344CB8AC3E}">
        <p14:creationId xmlns:p14="http://schemas.microsoft.com/office/powerpoint/2010/main" val="346825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21A246EE-78A7-47C5-B8BF-8B7117FCBEE7}" type="datetime1">
              <a:rPr lang="en-US" altLang="zh-TW"/>
              <a:pPr>
                <a:defRPr/>
              </a:pPr>
              <a:t>11/19/2020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FAD5DCB4-8857-470E-BCC4-384BD841B5BD}" type="slidenum">
              <a:rPr lang="en-US" altLang="zh-TW"/>
              <a:pPr>
                <a:defRPr/>
              </a:pPr>
              <a:t>‹#›</a:t>
            </a:fld>
            <a:endParaRPr lang="en-US" altLang="zh-TW"/>
          </a:p>
        </p:txBody>
      </p:sp>
    </p:spTree>
    <p:extLst>
      <p:ext uri="{BB962C8B-B14F-4D97-AF65-F5344CB8AC3E}">
        <p14:creationId xmlns:p14="http://schemas.microsoft.com/office/powerpoint/2010/main" val="3054847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E0E1402D-0E9D-4543-AF33-0C3D0F6FD7A9}" type="datetime1">
              <a:rPr lang="en-US" altLang="zh-TW"/>
              <a:pPr>
                <a:defRPr/>
              </a:pPr>
              <a:t>11/19/2020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8ABF05E1-5909-472C-A39A-134BCF6A970D}" type="slidenum">
              <a:rPr lang="en-US" altLang="zh-TW"/>
              <a:pPr>
                <a:defRPr/>
              </a:pPr>
              <a:t>‹#›</a:t>
            </a:fld>
            <a:endParaRPr lang="en-US" altLang="zh-TW"/>
          </a:p>
        </p:txBody>
      </p:sp>
    </p:spTree>
    <p:extLst>
      <p:ext uri="{BB962C8B-B14F-4D97-AF65-F5344CB8AC3E}">
        <p14:creationId xmlns:p14="http://schemas.microsoft.com/office/powerpoint/2010/main" val="112683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1762" name="PhotoImpact" r:id="rId15" imgW="12673016" imgH="9295238" progId="">
                  <p:embed/>
                </p:oleObj>
              </mc:Choice>
              <mc:Fallback>
                <p:oleObj name="PhotoImpact" r:id="rId15" imgW="12673016" imgH="9295238" progId="">
                  <p:embed/>
                  <p:pic>
                    <p:nvPicPr>
                      <p:cNvPr id="0" name="Object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2232025" y="0"/>
            <a:ext cx="6911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9" name="Rectangle 3"/>
          <p:cNvSpPr>
            <a:spLocks noGrp="1" noChangeArrowheads="1"/>
          </p:cNvSpPr>
          <p:nvPr>
            <p:ph type="body" idx="1"/>
          </p:nvPr>
        </p:nvSpPr>
        <p:spPr bwMode="auto">
          <a:xfrm>
            <a:off x="179388" y="908050"/>
            <a:ext cx="885666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 name="Rectangle 4"/>
          <p:cNvSpPr>
            <a:spLocks noGrp="1" noChangeArrowheads="1"/>
          </p:cNvSpPr>
          <p:nvPr>
            <p:ph type="dt" sz="half" idx="2"/>
          </p:nvPr>
        </p:nvSpPr>
        <p:spPr bwMode="auto">
          <a:xfrm>
            <a:off x="468313" y="6381750"/>
            <a:ext cx="2133600"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fld id="{46AAA974-DF09-4C8A-B887-ACCBCD3E3593}" type="datetime1">
              <a:rPr lang="en-US" altLang="zh-TW"/>
              <a:pPr>
                <a:defRPr/>
              </a:pPr>
              <a:t>11/19/2020</a:t>
            </a:fld>
            <a:endParaRPr lang="en-US" altLang="zh-TW"/>
          </a:p>
        </p:txBody>
      </p:sp>
      <p:sp>
        <p:nvSpPr>
          <p:cNvPr id="1078" name="Rectangle 54"/>
          <p:cNvSpPr>
            <a:spLocks noGrp="1" noChangeArrowheads="1"/>
          </p:cNvSpPr>
          <p:nvPr>
            <p:ph type="ftr" sz="quarter" idx="3"/>
          </p:nvPr>
        </p:nvSpPr>
        <p:spPr bwMode="auto">
          <a:xfrm>
            <a:off x="3203575" y="6453188"/>
            <a:ext cx="2967038"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r>
              <a:rPr lang="en-US" altLang="zh-TW"/>
              <a:t>NTUT MMS LAB</a:t>
            </a:r>
          </a:p>
        </p:txBody>
      </p:sp>
      <p:sp>
        <p:nvSpPr>
          <p:cNvPr id="1079" name="Rectangle 55"/>
          <p:cNvSpPr>
            <a:spLocks noGrp="1" noChangeArrowheads="1"/>
          </p:cNvSpPr>
          <p:nvPr>
            <p:ph type="sldNum" sz="quarter" idx="4"/>
          </p:nvPr>
        </p:nvSpPr>
        <p:spPr bwMode="auto">
          <a:xfrm>
            <a:off x="6948488"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a:latin typeface="Courier New" pitchFamily="49" charset="0"/>
                <a:ea typeface="新細明體" charset="-120"/>
              </a:defRPr>
            </a:lvl1pPr>
          </a:lstStyle>
          <a:p>
            <a:pPr>
              <a:defRPr/>
            </a:pPr>
            <a:fld id="{5E8C3A00-28DE-4B6B-B600-DBA49224FF26}"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081"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2" r:id="rId12"/>
  </p:sldLayoutIdLst>
  <p:timing>
    <p:tnLst>
      <p:par>
        <p:cTn id="1" dur="indefinite" restart="never" nodeType="tmRoot"/>
      </p:par>
    </p:tnLst>
  </p:timing>
  <p:hf hdr="0" dt="0"/>
  <p:txStyles>
    <p:titleStyle>
      <a:lvl1pPr algn="l" rtl="0" eaLnBrk="0" fontAlgn="base" hangingPunct="0">
        <a:spcBef>
          <a:spcPct val="0"/>
        </a:spcBef>
        <a:spcAft>
          <a:spcPct val="0"/>
        </a:spcAft>
        <a:defRPr kumimoji="1" sz="2400" b="1">
          <a:solidFill>
            <a:schemeClr val="tx1"/>
          </a:solidFill>
          <a:latin typeface="+mj-lt"/>
          <a:ea typeface="+mj-ea"/>
          <a:cs typeface="+mj-cs"/>
        </a:defRPr>
      </a:lvl1pPr>
      <a:lvl2pPr algn="l" rtl="0" eaLnBrk="0" fontAlgn="base" hangingPunct="0">
        <a:spcBef>
          <a:spcPct val="0"/>
        </a:spcBef>
        <a:spcAft>
          <a:spcPct val="0"/>
        </a:spcAft>
        <a:defRPr kumimoji="1" sz="2400" b="1">
          <a:solidFill>
            <a:schemeClr val="tx1"/>
          </a:solidFill>
          <a:latin typeface="Comic Sans MS" pitchFamily="66" charset="0"/>
          <a:ea typeface="新細明體" charset="-120"/>
        </a:defRPr>
      </a:lvl2pPr>
      <a:lvl3pPr algn="l" rtl="0" eaLnBrk="0" fontAlgn="base" hangingPunct="0">
        <a:spcBef>
          <a:spcPct val="0"/>
        </a:spcBef>
        <a:spcAft>
          <a:spcPct val="0"/>
        </a:spcAft>
        <a:defRPr kumimoji="1" sz="2400" b="1">
          <a:solidFill>
            <a:schemeClr val="tx1"/>
          </a:solidFill>
          <a:latin typeface="Comic Sans MS" pitchFamily="66" charset="0"/>
          <a:ea typeface="新細明體" charset="-120"/>
        </a:defRPr>
      </a:lvl3pPr>
      <a:lvl4pPr algn="l" rtl="0" eaLnBrk="0" fontAlgn="base" hangingPunct="0">
        <a:spcBef>
          <a:spcPct val="0"/>
        </a:spcBef>
        <a:spcAft>
          <a:spcPct val="0"/>
        </a:spcAft>
        <a:defRPr kumimoji="1" sz="2400" b="1">
          <a:solidFill>
            <a:schemeClr val="tx1"/>
          </a:solidFill>
          <a:latin typeface="Comic Sans MS" pitchFamily="66" charset="0"/>
          <a:ea typeface="新細明體" charset="-120"/>
        </a:defRPr>
      </a:lvl4pPr>
      <a:lvl5pPr algn="l" rtl="0" eaLnBrk="0" fontAlgn="base" hangingPunct="0">
        <a:spcBef>
          <a:spcPct val="0"/>
        </a:spcBef>
        <a:spcAft>
          <a:spcPct val="0"/>
        </a:spcAft>
        <a:defRPr kumimoji="1" sz="2400" b="1">
          <a:solidFill>
            <a:schemeClr val="tx1"/>
          </a:solidFill>
          <a:latin typeface="Comic Sans MS" pitchFamily="66" charset="0"/>
          <a:ea typeface="新細明體" charset="-120"/>
        </a:defRPr>
      </a:lvl5pPr>
      <a:lvl6pPr marL="457200" algn="l" rtl="0" fontAlgn="base">
        <a:spcBef>
          <a:spcPct val="0"/>
        </a:spcBef>
        <a:spcAft>
          <a:spcPct val="0"/>
        </a:spcAft>
        <a:defRPr kumimoji="1" sz="2400" b="1">
          <a:solidFill>
            <a:schemeClr val="tx1"/>
          </a:solidFill>
          <a:latin typeface="Comic Sans MS" pitchFamily="66" charset="0"/>
          <a:ea typeface="新細明體" charset="-120"/>
        </a:defRPr>
      </a:lvl6pPr>
      <a:lvl7pPr marL="914400" algn="l" rtl="0" fontAlgn="base">
        <a:spcBef>
          <a:spcPct val="0"/>
        </a:spcBef>
        <a:spcAft>
          <a:spcPct val="0"/>
        </a:spcAft>
        <a:defRPr kumimoji="1" sz="2400" b="1">
          <a:solidFill>
            <a:schemeClr val="tx1"/>
          </a:solidFill>
          <a:latin typeface="Comic Sans MS" pitchFamily="66" charset="0"/>
          <a:ea typeface="新細明體" charset="-120"/>
        </a:defRPr>
      </a:lvl7pPr>
      <a:lvl8pPr marL="1371600" algn="l" rtl="0" fontAlgn="base">
        <a:spcBef>
          <a:spcPct val="0"/>
        </a:spcBef>
        <a:spcAft>
          <a:spcPct val="0"/>
        </a:spcAft>
        <a:defRPr kumimoji="1" sz="2400" b="1">
          <a:solidFill>
            <a:schemeClr val="tx1"/>
          </a:solidFill>
          <a:latin typeface="Comic Sans MS" pitchFamily="66" charset="0"/>
          <a:ea typeface="新細明體" charset="-120"/>
        </a:defRPr>
      </a:lvl8pPr>
      <a:lvl9pPr marL="1828800" algn="l" rtl="0" fontAlgn="base">
        <a:spcBef>
          <a:spcPct val="0"/>
        </a:spcBef>
        <a:spcAft>
          <a:spcPct val="0"/>
        </a:spcAft>
        <a:defRPr kumimoji="1" sz="2400" b="1">
          <a:solidFill>
            <a:schemeClr val="tx1"/>
          </a:solidFill>
          <a:latin typeface="Comic Sans MS" pitchFamily="66" charset="0"/>
          <a:ea typeface="新細明體" charset="-120"/>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52" y="4026674"/>
            <a:ext cx="2459129" cy="1446331"/>
          </a:xfrm>
          <a:prstGeom prst="rect">
            <a:avLst/>
          </a:prstGeom>
          <a:solidFill>
            <a:schemeClr val="bg1"/>
          </a:solidFill>
        </p:spPr>
      </p:pic>
      <p:sp>
        <p:nvSpPr>
          <p:cNvPr id="16386" name="Rectangle 64"/>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826F6B59-F0D5-4F6F-AD1B-E918678F1A51}" type="slidenum">
              <a:rPr lang="en-US" altLang="zh-TW" smtClean="0">
                <a:latin typeface="Courier New" pitchFamily="49" charset="0"/>
              </a:rPr>
              <a:pPr eaLnBrk="1" hangingPunct="1"/>
              <a:t>1</a:t>
            </a:fld>
            <a:endParaRPr lang="en-US" altLang="zh-TW" smtClean="0">
              <a:latin typeface="Courier New" pitchFamily="49" charset="0"/>
            </a:endParaRPr>
          </a:p>
        </p:txBody>
      </p:sp>
      <p:sp>
        <p:nvSpPr>
          <p:cNvPr id="11268" name="Rectangle 2"/>
          <p:cNvSpPr>
            <a:spLocks noGrp="1" noChangeArrowheads="1"/>
          </p:cNvSpPr>
          <p:nvPr>
            <p:ph type="ctrTitle"/>
          </p:nvPr>
        </p:nvSpPr>
        <p:spPr>
          <a:xfrm>
            <a:off x="55902" y="2855872"/>
            <a:ext cx="8858250" cy="1425575"/>
          </a:xfrm>
        </p:spPr>
        <p:txBody>
          <a:bodyPr/>
          <a:lstStyle/>
          <a:p>
            <a:pPr eaLnBrk="1" hangingPunct="1">
              <a:defRPr/>
            </a:pPr>
            <a:r>
              <a:rPr lang="en-US" altLang="zh-TW" sz="3200" dirty="0" smtClean="0"/>
              <a:t/>
            </a:r>
            <a:br>
              <a:rPr lang="en-US" altLang="zh-TW" sz="3200" dirty="0" smtClean="0"/>
            </a:br>
            <a:endParaRPr lang="zh-TW" altLang="zh-TW" sz="3200" dirty="0" smtClean="0"/>
          </a:p>
        </p:txBody>
      </p:sp>
      <p:sp>
        <p:nvSpPr>
          <p:cNvPr id="6" name="矩形 5"/>
          <p:cNvSpPr/>
          <p:nvPr/>
        </p:nvSpPr>
        <p:spPr>
          <a:xfrm>
            <a:off x="4716016" y="5613221"/>
            <a:ext cx="5429250" cy="1200329"/>
          </a:xfrm>
          <a:prstGeom prst="rect">
            <a:avLst/>
          </a:prstGeom>
        </p:spPr>
        <p:txBody>
          <a:bodyPr>
            <a:spAutoFit/>
          </a:bodyPr>
          <a:lstStyle/>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報告者：林清河</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指導教授：黃士嘉 教授</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日期</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rPr>
              <a:t>2020.11.21</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矩形 2"/>
          <p:cNvSpPr/>
          <p:nvPr/>
        </p:nvSpPr>
        <p:spPr>
          <a:xfrm>
            <a:off x="251520" y="1268758"/>
            <a:ext cx="8640960" cy="13234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國立</a:t>
            </a:r>
            <a:r>
              <a:rPr kumimoji="0" lang="zh-TW" altLang="en-US" sz="4000" kern="0" dirty="0" smtClean="0">
                <a:solidFill>
                  <a:srgbClr val="000000"/>
                </a:solidFill>
                <a:latin typeface="標楷體" panose="03000509000000000000" pitchFamily="65" charset="-120"/>
                <a:ea typeface="標楷體" panose="03000509000000000000" pitchFamily="65" charset="-120"/>
                <a:cs typeface="+mj-cs"/>
              </a:rPr>
              <a:t>臺北科技</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大學 電</a:t>
            </a:r>
            <a:r>
              <a:rPr kumimoji="0" lang="zh-TW" altLang="en-US" sz="4000" kern="0" noProof="0" dirty="0">
                <a:solidFill>
                  <a:srgbClr val="000000"/>
                </a:solidFill>
                <a:latin typeface="標楷體" panose="03000509000000000000" pitchFamily="65" charset="-120"/>
                <a:ea typeface="標楷體" panose="03000509000000000000" pitchFamily="65" charset="-120"/>
                <a:cs typeface="+mj-cs"/>
              </a:rPr>
              <a:t>子工程</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研究所  碩 士 班 畢 業 論 文 口 試</a:t>
            </a:r>
            <a:endParaRPr kumimoji="0" lang="zh-TW" altLang="en-US" sz="1800" i="0" u="none" strike="noStrike" kern="0" cap="none" spc="0" normalizeH="0" baseline="0" noProof="0" dirty="0" smtClean="0">
              <a:ln>
                <a:noFill/>
              </a:ln>
              <a:solidFill>
                <a:sysClr val="windowText" lastClr="000000"/>
              </a:solidFill>
              <a:effectLst/>
              <a:uLnTx/>
              <a:uFillTx/>
              <a:latin typeface="標楷體" panose="03000509000000000000" pitchFamily="65" charset="-120"/>
              <a:ea typeface="標楷體" panose="03000509000000000000" pitchFamily="65" charset="-120"/>
            </a:endParaRPr>
          </a:p>
        </p:txBody>
      </p:sp>
      <p:sp>
        <p:nvSpPr>
          <p:cNvPr id="7" name="矩形 6"/>
          <p:cNvSpPr/>
          <p:nvPr/>
        </p:nvSpPr>
        <p:spPr>
          <a:xfrm>
            <a:off x="2123728" y="2999272"/>
            <a:ext cx="6768752" cy="1138773"/>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2800" kern="0" dirty="0">
                <a:solidFill>
                  <a:srgbClr val="000000"/>
                </a:solidFill>
                <a:latin typeface="標楷體" panose="03000509000000000000" pitchFamily="65" charset="-120"/>
                <a:ea typeface="標楷體" panose="03000509000000000000" pitchFamily="65" charset="-120"/>
                <a:cs typeface="+mj-cs"/>
              </a:rPr>
              <a:t>設計與實作工廠即時監控資訊</a:t>
            </a:r>
            <a:r>
              <a:rPr kumimoji="0" lang="zh-TW" altLang="en-US" sz="2800" kern="0" dirty="0" smtClean="0">
                <a:solidFill>
                  <a:srgbClr val="000000"/>
                </a:solidFill>
                <a:latin typeface="標楷體" panose="03000509000000000000" pitchFamily="65" charset="-120"/>
                <a:ea typeface="標楷體" panose="03000509000000000000" pitchFamily="65" charset="-120"/>
                <a:cs typeface="+mj-cs"/>
              </a:rPr>
              <a:t>系統</a:t>
            </a:r>
            <a:endParaRPr kumimoji="0" lang="en-US" altLang="zh-TW" sz="2800" kern="0" dirty="0" smtClean="0">
              <a:solidFill>
                <a:srgbClr val="000000"/>
              </a:solidFill>
              <a:latin typeface="標楷體" panose="03000509000000000000" pitchFamily="65" charset="-120"/>
              <a:ea typeface="標楷體" panose="03000509000000000000" pitchFamily="65" charset="-120"/>
              <a:cs typeface="+mj-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TW"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Design and Development of the Factory Real-Time Information Monitoring System</a:t>
            </a:r>
            <a:endParaRPr kumimoji="0" lang="zh-TW" altLang="en-US"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(1/5)</a:t>
            </a:r>
          </a:p>
        </p:txBody>
      </p:sp>
      <p:sp>
        <p:nvSpPr>
          <p:cNvPr id="18435" name="Content Placeholder 2"/>
          <p:cNvSpPr>
            <a:spLocks noGrp="1"/>
          </p:cNvSpPr>
          <p:nvPr>
            <p:ph idx="1"/>
          </p:nvPr>
        </p:nvSpPr>
        <p:spPr>
          <a:xfrm>
            <a:off x="107504" y="927894"/>
            <a:ext cx="4464620" cy="5318125"/>
          </a:xfrm>
        </p:spPr>
        <p:txBody>
          <a:bodyPr/>
          <a:lstStyle/>
          <a:p>
            <a:r>
              <a:rPr lang="zh-TW" altLang="en-US" dirty="0">
                <a:latin typeface="標楷體" panose="03000509000000000000" pitchFamily="65" charset="-120"/>
                <a:ea typeface="標楷體" panose="03000509000000000000" pitchFamily="65" charset="-120"/>
              </a:rPr>
              <a:t>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p>
          <a:p>
            <a:pPr lvl="1" algn="just">
              <a:buClr>
                <a:schemeClr val="tx1"/>
              </a:buClr>
            </a:pP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監控層</a:t>
            </a:r>
            <a:r>
              <a:rPr lang="en-US" altLang="zh-TW" dirty="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將資訊依據使用者</a:t>
            </a:r>
            <a: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t/>
            </a:r>
            <a:b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b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的</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設</a:t>
            </a:r>
            <a:r>
              <a:rPr lang="zh-TW" altLang="en-US" dirty="0">
                <a:latin typeface="標楷體" panose="03000509000000000000" pitchFamily="65" charset="-120"/>
                <a:ea typeface="標楷體" panose="03000509000000000000" pitchFamily="65" charset="-120"/>
                <a:cs typeface="Times New Roman" panose="02020603050405020304" pitchFamily="18" charset="0"/>
              </a:rPr>
              <a:t>定</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即時顯</a:t>
            </a:r>
            <a:r>
              <a:rPr lang="zh-TW" altLang="zh-TW" dirty="0">
                <a:latin typeface="標楷體" panose="03000509000000000000" pitchFamily="65" charset="-120"/>
                <a:ea typeface="標楷體" panose="03000509000000000000" pitchFamily="65" charset="-120"/>
              </a:rPr>
              <a:t>於</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畫面</a:t>
            </a:r>
            <a:r>
              <a:rPr lang="zh-TW" altLang="zh-TW" dirty="0">
                <a:latin typeface="標楷體" panose="03000509000000000000" pitchFamily="65" charset="-120"/>
                <a:ea typeface="標楷體" panose="03000509000000000000" pitchFamily="65" charset="-120"/>
                <a:cs typeface="Times New Roman" panose="02020603050405020304" pitchFamily="18" charset="0"/>
              </a:rPr>
              <a:t>上，以達到</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即時監控的目的</a:t>
            </a:r>
            <a:r>
              <a:rPr lang="zh-TW" altLang="zh-TW"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標楷體" panose="03000509000000000000" pitchFamily="65" charset="-120"/>
              <a:ea typeface="標楷體" panose="03000509000000000000" pitchFamily="65" charset="-120"/>
              <a:cs typeface="Times New Roman" panose="02020603050405020304" pitchFamily="18" charset="0"/>
            </a:endParaRPr>
          </a:p>
          <a:p>
            <a:pPr lvl="1">
              <a:buClr>
                <a:schemeClr val="tx1"/>
              </a:buClr>
            </a:pP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控制層</a:t>
            </a:r>
            <a:r>
              <a:rPr lang="en-US" altLang="zh-TW" dirty="0">
                <a:latin typeface="標楷體" panose="03000509000000000000" pitchFamily="65" charset="-120"/>
                <a:ea typeface="標楷體" panose="03000509000000000000" pitchFamily="65" charset="-12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主要作為與工具機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dirty="0">
                <a:latin typeface="Times New Roman" panose="02020603050405020304" pitchFamily="18" charset="0"/>
                <a:ea typeface="標楷體" panose="03000509000000000000" pitchFamily="65" charset="-120"/>
                <a:cs typeface="Times New Roman" panose="02020603050405020304" pitchFamily="18" charset="0"/>
              </a:rPr>
            </a:br>
            <a:r>
              <a:rPr lang="zh-TW" altLang="zh-TW" dirty="0">
                <a:latin typeface="Times New Roman" panose="02020603050405020304" pitchFamily="18" charset="0"/>
                <a:ea typeface="標楷體" panose="03000509000000000000" pitchFamily="65" charset="-120"/>
                <a:cs typeface="Times New Roman" panose="02020603050405020304" pitchFamily="18" charset="0"/>
              </a:rPr>
              <a:t>溝通</a:t>
            </a:r>
            <a:r>
              <a:rPr lang="zh-TW" altLang="zh-TW">
                <a:latin typeface="Times New Roman" panose="02020603050405020304" pitchFamily="18" charset="0"/>
                <a:ea typeface="標楷體" panose="03000509000000000000" pitchFamily="65" charset="-120"/>
                <a:cs typeface="Times New Roman" panose="02020603050405020304" pitchFamily="18" charset="0"/>
              </a:rPr>
              <a:t>的</a:t>
            </a:r>
            <a:r>
              <a:rPr lang="zh-TW" altLang="zh-TW" smtClean="0">
                <a:latin typeface="Times New Roman" panose="02020603050405020304" pitchFamily="18" charset="0"/>
                <a:ea typeface="標楷體" panose="03000509000000000000" pitchFamily="65" charset="-120"/>
                <a:cs typeface="Times New Roman" panose="02020603050405020304" pitchFamily="18" charset="0"/>
              </a:rPr>
              <a:t>媒介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1" dirty="0" smtClean="0">
              <a:latin typeface="Times New Roman" panose="02020603050405020304" pitchFamily="18" charset="0"/>
              <a:ea typeface="MS PGothic" pitchFamily="34" charset="-128"/>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10</a:t>
            </a:fld>
            <a:endParaRPr lang="en-US" altLang="zh-TW" dirty="0"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3759" y="796925"/>
            <a:ext cx="4272829" cy="5429250"/>
          </a:xfrm>
          <a:prstGeom prst="rect">
            <a:avLst/>
          </a:prstGeom>
        </p:spPr>
      </p:pic>
    </p:spTree>
    <p:extLst>
      <p:ext uri="{BB962C8B-B14F-4D97-AF65-F5344CB8AC3E}">
        <p14:creationId xmlns:p14="http://schemas.microsoft.com/office/powerpoint/2010/main" val="1825039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控制層資料傳輸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smtClean="0"/>
          </a:p>
          <a:p>
            <a:pPr marL="0" indent="0" algn="just">
              <a:buNone/>
            </a:pPr>
            <a:endParaRPr lang="zh-TW" altLang="zh-TW" sz="2000" dirty="0"/>
          </a:p>
          <a:p>
            <a:pPr marL="0" indent="0">
              <a:buNone/>
            </a:pPr>
            <a:endParaRPr lang="en-US" altLang="zh-TW" dirty="0" smtClean="0"/>
          </a:p>
        </p:txBody>
      </p:sp>
      <p:sp>
        <p:nvSpPr>
          <p:cNvPr id="25605"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流程圖: 結束點 7"/>
          <p:cNvSpPr/>
          <p:nvPr/>
        </p:nvSpPr>
        <p:spPr bwMode="auto">
          <a:xfrm>
            <a:off x="179388" y="1970927"/>
            <a:ext cx="1732260"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發動請</a:t>
            </a:r>
            <a:r>
              <a:rPr lang="zh-TW" altLang="en-US"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求</a:t>
            </a:r>
            <a:endPar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流程圖: 程序 8"/>
          <p:cNvSpPr/>
          <p:nvPr/>
        </p:nvSpPr>
        <p:spPr bwMode="auto">
          <a:xfrm>
            <a:off x="3278625"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感應裝置</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WeMos</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D1 </a:t>
            </a:r>
            <a:r>
              <a:rPr kumimoji="1" lang="en-US" altLang="zh-TW" b="0" i="0" u="none" strike="noStrike" cap="none" normalizeH="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WiFi</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接收請求</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流程圖: 程序 16"/>
          <p:cNvSpPr/>
          <p:nvPr/>
        </p:nvSpPr>
        <p:spPr bwMode="auto">
          <a:xfrm>
            <a:off x="6660232"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控制感應模組</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感應工具機資</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料</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流程圖: 決策 12"/>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判斷是否感應成功</a:t>
            </a:r>
          </a:p>
        </p:txBody>
      </p:sp>
      <p:sp>
        <p:nvSpPr>
          <p:cNvPr id="19" name="流程圖: 程序 18"/>
          <p:cNvSpPr/>
          <p:nvPr/>
        </p:nvSpPr>
        <p:spPr bwMode="auto">
          <a:xfrm>
            <a:off x="2693249" y="5400714"/>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產生失敗訊息並轉換成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0" name="流程圖: 程序 19"/>
          <p:cNvSpPr/>
          <p:nvPr/>
        </p:nvSpPr>
        <p:spPr bwMode="auto">
          <a:xfrm>
            <a:off x="3845377" y="38516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將資料轉換成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1" name="流程圖: 結束點 20"/>
          <p:cNvSpPr/>
          <p:nvPr/>
        </p:nvSpPr>
        <p:spPr bwMode="auto">
          <a:xfrm>
            <a:off x="6732240" y="5451296"/>
            <a:ext cx="1872208" cy="749236"/>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將資料回傳給</a:t>
            </a: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p:txBody>
      </p:sp>
      <p:cxnSp>
        <p:nvCxnSpPr>
          <p:cNvPr id="15" name="直線單箭頭接點 14"/>
          <p:cNvCxnSpPr>
            <a:stCxn id="8" idx="3"/>
            <a:endCxn id="9" idx="1"/>
          </p:cNvCxnSpPr>
          <p:nvPr/>
        </p:nvCxnSpPr>
        <p:spPr bwMode="auto">
          <a:xfrm>
            <a:off x="1911648" y="2294963"/>
            <a:ext cx="13669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直線單箭頭接點 25"/>
          <p:cNvCxnSpPr>
            <a:stCxn id="9" idx="3"/>
            <a:endCxn id="17" idx="1"/>
          </p:cNvCxnSpPr>
          <p:nvPr/>
        </p:nvCxnSpPr>
        <p:spPr bwMode="auto">
          <a:xfrm>
            <a:off x="5222841" y="2294963"/>
            <a:ext cx="143739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肘形接點 21"/>
          <p:cNvCxnSpPr>
            <a:stCxn id="17" idx="2"/>
            <a:endCxn id="13" idx="0"/>
          </p:cNvCxnSpPr>
          <p:nvPr/>
        </p:nvCxnSpPr>
        <p:spPr bwMode="auto">
          <a:xfrm rot="5400000">
            <a:off x="4253473" y="13056"/>
            <a:ext cx="671761" cy="608597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9" name="直線單箭頭接點 28"/>
          <p:cNvCxnSpPr/>
          <p:nvPr/>
        </p:nvCxnSpPr>
        <p:spPr bwMode="auto">
          <a:xfrm>
            <a:off x="2693249" y="4250348"/>
            <a:ext cx="114208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肘形接點 24"/>
          <p:cNvCxnSpPr>
            <a:stCxn id="13" idx="2"/>
            <a:endCxn id="19" idx="1"/>
          </p:cNvCxnSpPr>
          <p:nvPr/>
        </p:nvCxnSpPr>
        <p:spPr bwMode="auto">
          <a:xfrm rot="16200000" flipH="1">
            <a:off x="1766908" y="4899573"/>
            <a:ext cx="705798" cy="1146884"/>
          </a:xfrm>
          <a:prstGeom prst="bentConnector2">
            <a:avLst/>
          </a:prstGeom>
          <a:solidFill>
            <a:schemeClr val="accent1"/>
          </a:solidFill>
          <a:ln w="9525" cap="flat" cmpd="sng" algn="ctr">
            <a:solidFill>
              <a:srgbClr val="F31515"/>
            </a:solidFill>
            <a:prstDash val="solid"/>
            <a:round/>
            <a:headEnd type="none" w="med" len="med"/>
            <a:tailEnd type="triangle"/>
          </a:ln>
          <a:effectLst/>
        </p:spPr>
      </p:cxnSp>
      <p:sp>
        <p:nvSpPr>
          <p:cNvPr id="36" name="文字方塊 35"/>
          <p:cNvSpPr txBox="1"/>
          <p:nvPr/>
        </p:nvSpPr>
        <p:spPr>
          <a:xfrm>
            <a:off x="260064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成功</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41" name="文字方塊 40"/>
          <p:cNvSpPr txBox="1"/>
          <p:nvPr/>
        </p:nvSpPr>
        <p:spPr>
          <a:xfrm>
            <a:off x="1375034" y="5040445"/>
            <a:ext cx="764222"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cxnSp>
        <p:nvCxnSpPr>
          <p:cNvPr id="7" name="直線單箭頭接點 6"/>
          <p:cNvCxnSpPr>
            <a:stCxn id="19" idx="3"/>
            <a:endCxn id="21" idx="1"/>
          </p:cNvCxnSpPr>
          <p:nvPr/>
        </p:nvCxnSpPr>
        <p:spPr bwMode="auto">
          <a:xfrm>
            <a:off x="4637465" y="5825914"/>
            <a:ext cx="20947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肘形接點 13"/>
          <p:cNvCxnSpPr>
            <a:stCxn id="20" idx="3"/>
            <a:endCxn id="21" idx="0"/>
          </p:cNvCxnSpPr>
          <p:nvPr/>
        </p:nvCxnSpPr>
        <p:spPr bwMode="auto">
          <a:xfrm>
            <a:off x="5789593" y="4276863"/>
            <a:ext cx="1878751" cy="1174433"/>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5"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11</a:t>
            </a:r>
          </a:p>
        </p:txBody>
      </p:sp>
    </p:spTree>
    <p:extLst>
      <p:ext uri="{BB962C8B-B14F-4D97-AF65-F5344CB8AC3E}">
        <p14:creationId xmlns:p14="http://schemas.microsoft.com/office/powerpoint/2010/main" val="142731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監控層</a:t>
            </a:r>
            <a:r>
              <a:rPr lang="zh-TW" altLang="en-US" dirty="0">
                <a:latin typeface="標楷體" panose="03000509000000000000" pitchFamily="65" charset="-120"/>
                <a:ea typeface="標楷體" panose="03000509000000000000" pitchFamily="65" charset="-120"/>
              </a:rPr>
              <a:t>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流程圖: 結束點 8"/>
          <p:cNvSpPr/>
          <p:nvPr/>
        </p:nvSpPr>
        <p:spPr bwMode="auto">
          <a:xfrm>
            <a:off x="238463" y="1970940"/>
            <a:ext cx="1738233"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即時監控系統發動請求</a:t>
            </a:r>
          </a:p>
        </p:txBody>
      </p:sp>
      <p:sp>
        <p:nvSpPr>
          <p:cNvPr id="10" name="流程圖: 程序 9"/>
          <p:cNvSpPr/>
          <p:nvPr/>
        </p:nvSpPr>
        <p:spPr bwMode="auto">
          <a:xfrm>
            <a:off x="2505756" y="1869776"/>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Client</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API</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將請求內容轉換成</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JSON</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流程圖: 程序 10"/>
          <p:cNvSpPr/>
          <p:nvPr/>
        </p:nvSpPr>
        <p:spPr bwMode="auto">
          <a:xfrm>
            <a:off x="5045008" y="1864821"/>
            <a:ext cx="132504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向</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控制層</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發動請求</a:t>
            </a:r>
          </a:p>
        </p:txBody>
      </p:sp>
      <p:cxnSp>
        <p:nvCxnSpPr>
          <p:cNvPr id="16" name="直線單箭頭接點 15"/>
          <p:cNvCxnSpPr>
            <a:stCxn id="9" idx="3"/>
            <a:endCxn id="10" idx="1"/>
          </p:cNvCxnSpPr>
          <p:nvPr/>
        </p:nvCxnSpPr>
        <p:spPr bwMode="auto">
          <a:xfrm>
            <a:off x="1976696" y="2294976"/>
            <a:ext cx="5290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線單箭頭接點 16"/>
          <p:cNvCxnSpPr>
            <a:stCxn id="10" idx="3"/>
            <a:endCxn id="11" idx="1"/>
          </p:cNvCxnSpPr>
          <p:nvPr/>
        </p:nvCxnSpPr>
        <p:spPr bwMode="auto">
          <a:xfrm flipV="1">
            <a:off x="4449972" y="2290021"/>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流程圖: 程序 28"/>
          <p:cNvSpPr/>
          <p:nvPr/>
        </p:nvSpPr>
        <p:spPr bwMode="auto">
          <a:xfrm>
            <a:off x="6965089" y="1864821"/>
            <a:ext cx="1788062"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r>
              <a:rPr kumimoji="1" lang="zh-TW" altLang="en-US" b="0" i="0" u="none" strike="noStrike" cap="none" normalizeH="0" baseline="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接收控制</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層回傳資料</a:t>
            </a:r>
          </a:p>
        </p:txBody>
      </p:sp>
      <p:sp>
        <p:nvSpPr>
          <p:cNvPr id="31" name="文字方塊 30"/>
          <p:cNvSpPr txBox="1"/>
          <p:nvPr/>
        </p:nvSpPr>
        <p:spPr>
          <a:xfrm>
            <a:off x="255440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正</a:t>
            </a:r>
            <a:r>
              <a:rPr lang="zh-TW" altLang="en-US" sz="1600" dirty="0">
                <a:solidFill>
                  <a:srgbClr val="0070C0"/>
                </a:solidFill>
                <a:latin typeface="標楷體" panose="03000509000000000000" pitchFamily="65" charset="-120"/>
                <a:ea typeface="標楷體" panose="03000509000000000000" pitchFamily="65" charset="-120"/>
              </a:rPr>
              <a:t>常</a:t>
            </a:r>
          </a:p>
        </p:txBody>
      </p:sp>
      <p:sp>
        <p:nvSpPr>
          <p:cNvPr id="32" name="文字方塊 31"/>
          <p:cNvSpPr txBox="1"/>
          <p:nvPr/>
        </p:nvSpPr>
        <p:spPr>
          <a:xfrm>
            <a:off x="1111178" y="5096572"/>
            <a:ext cx="1240070"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33" name="流程圖: 程序 32"/>
          <p:cNvSpPr/>
          <p:nvPr/>
        </p:nvSpPr>
        <p:spPr bwMode="auto">
          <a:xfrm>
            <a:off x="3673616" y="5509511"/>
            <a:ext cx="2031908"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將失敗訊息</a:t>
            </a:r>
            <a:endParaRPr lang="en-US" altLang="zh-TW" b="0">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轉換成記錄檔格式</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流程圖: 結束點 33"/>
          <p:cNvSpPr/>
          <p:nvPr/>
        </p:nvSpPr>
        <p:spPr bwMode="auto">
          <a:xfrm>
            <a:off x="7332765" y="5611745"/>
            <a:ext cx="1507026"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寫入資料庫</a:t>
            </a:r>
          </a:p>
        </p:txBody>
      </p:sp>
      <p:sp>
        <p:nvSpPr>
          <p:cNvPr id="35" name="流程圖: 程序 34"/>
          <p:cNvSpPr/>
          <p:nvPr/>
        </p:nvSpPr>
        <p:spPr bwMode="auto">
          <a:xfrm>
            <a:off x="4637881" y="3830820"/>
            <a:ext cx="2012059"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將資料轉換成對應感應模組資料</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表</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3"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cxnSp>
        <p:nvCxnSpPr>
          <p:cNvPr id="39" name="肘形接點 38"/>
          <p:cNvCxnSpPr>
            <a:stCxn id="35" idx="3"/>
            <a:endCxn id="34" idx="0"/>
          </p:cNvCxnSpPr>
          <p:nvPr/>
        </p:nvCxnSpPr>
        <p:spPr bwMode="auto">
          <a:xfrm>
            <a:off x="6649940" y="4256020"/>
            <a:ext cx="1436338" cy="1355725"/>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1" name="肘形接點 40"/>
          <p:cNvCxnSpPr>
            <a:stCxn id="28" idx="2"/>
            <a:endCxn id="33" idx="1"/>
          </p:cNvCxnSpPr>
          <p:nvPr/>
        </p:nvCxnSpPr>
        <p:spPr bwMode="auto">
          <a:xfrm rot="16200000" flipH="1">
            <a:off x="2202693" y="4463787"/>
            <a:ext cx="814595" cy="2127251"/>
          </a:xfrm>
          <a:prstGeom prst="bentConnector2">
            <a:avLst/>
          </a:prstGeom>
          <a:solidFill>
            <a:schemeClr val="accent1"/>
          </a:solidFill>
          <a:ln w="9525" cap="flat" cmpd="sng" algn="ctr">
            <a:solidFill>
              <a:srgbClr val="F31515"/>
            </a:solidFill>
            <a:prstDash val="solid"/>
            <a:round/>
            <a:headEnd type="none" w="med" len="med"/>
            <a:tailEnd type="triangle"/>
          </a:ln>
          <a:effectLst/>
        </p:spPr>
      </p:cxnSp>
      <p:cxnSp>
        <p:nvCxnSpPr>
          <p:cNvPr id="49" name="直線單箭頭接點 48"/>
          <p:cNvCxnSpPr>
            <a:stCxn id="33" idx="3"/>
          </p:cNvCxnSpPr>
          <p:nvPr/>
        </p:nvCxnSpPr>
        <p:spPr bwMode="auto">
          <a:xfrm>
            <a:off x="5705524" y="5934711"/>
            <a:ext cx="1627241" cy="52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直線單箭頭接點 73"/>
          <p:cNvCxnSpPr/>
          <p:nvPr/>
        </p:nvCxnSpPr>
        <p:spPr bwMode="auto">
          <a:xfrm flipV="1">
            <a:off x="6370053" y="2285066"/>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611" name="肘形接點 25610"/>
          <p:cNvCxnSpPr>
            <a:stCxn id="29" idx="2"/>
            <a:endCxn id="28" idx="0"/>
          </p:cNvCxnSpPr>
          <p:nvPr/>
        </p:nvCxnSpPr>
        <p:spPr bwMode="auto">
          <a:xfrm rot="5400000">
            <a:off x="4364392" y="-102805"/>
            <a:ext cx="676703" cy="631275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78" name="直線單箭頭接點 77"/>
          <p:cNvCxnSpPr/>
          <p:nvPr/>
        </p:nvCxnSpPr>
        <p:spPr bwMode="auto">
          <a:xfrm>
            <a:off x="2688685" y="4249361"/>
            <a:ext cx="1969138" cy="87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620" name="矩形 25619"/>
          <p:cNvSpPr/>
          <p:nvPr/>
        </p:nvSpPr>
        <p:spPr bwMode="auto">
          <a:xfrm>
            <a:off x="4832124" y="1729116"/>
            <a:ext cx="4132364" cy="1167409"/>
          </a:xfrm>
          <a:prstGeom prst="rect">
            <a:avLst/>
          </a:prstGeom>
          <a:noFill/>
          <a:ln w="9525" cap="flat" cmpd="sng" algn="ctr">
            <a:solidFill>
              <a:srgbClr val="FF0000"/>
            </a:solidFill>
            <a:prstDash val="lgDashDot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7" name="文字方塊 6"/>
          <p:cNvSpPr txBox="1"/>
          <p:nvPr/>
        </p:nvSpPr>
        <p:spPr>
          <a:xfrm flipH="1">
            <a:off x="5900050" y="1392531"/>
            <a:ext cx="2114521" cy="338554"/>
          </a:xfrm>
          <a:prstGeom prst="rect">
            <a:avLst/>
          </a:prstGeom>
          <a:noFill/>
        </p:spPr>
        <p:txBody>
          <a:bodyPr wrap="square" rtlCol="0">
            <a:spAutoFit/>
          </a:bodyPr>
          <a:lstStyle/>
          <a:p>
            <a:pPr algn="ctr"/>
            <a:r>
              <a:rPr lang="zh-TW" altLang="en-US" sz="1600" b="0" dirty="0" smtClean="0">
                <a:solidFill>
                  <a:srgbClr val="FF0000"/>
                </a:solidFill>
                <a:latin typeface="標楷體" panose="03000509000000000000" pitchFamily="65" charset="-120"/>
                <a:ea typeface="標楷體" panose="03000509000000000000" pitchFamily="65" charset="-120"/>
              </a:rPr>
              <a:t>控制層資料傳輸流程</a:t>
            </a:r>
            <a:endParaRPr lang="zh-TW" altLang="en-US" sz="1600" b="0" dirty="0">
              <a:solidFill>
                <a:srgbClr val="FF0000"/>
              </a:solidFill>
              <a:latin typeface="標楷體" panose="03000509000000000000" pitchFamily="65" charset="-120"/>
              <a:ea typeface="標楷體" panose="03000509000000000000" pitchFamily="65" charset="-120"/>
            </a:endParaRPr>
          </a:p>
        </p:txBody>
      </p:sp>
      <p:sp>
        <p:nvSpPr>
          <p:cNvPr id="36"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12</a:t>
            </a:r>
          </a:p>
        </p:txBody>
      </p:sp>
      <p:sp>
        <p:nvSpPr>
          <p:cNvPr id="28" name="流程圖: 決策 27"/>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判斷資料是否正常</a:t>
            </a:r>
          </a:p>
        </p:txBody>
      </p:sp>
    </p:spTree>
    <p:extLst>
      <p:ext uri="{BB962C8B-B14F-4D97-AF65-F5344CB8AC3E}">
        <p14:creationId xmlns:p14="http://schemas.microsoft.com/office/powerpoint/2010/main" val="1492162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buClr>
                <a:schemeClr val="tx1"/>
              </a:buClr>
            </a:pP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資料庫</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MySQL</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是一個關聯式資料庫管理系統，其具有開源、體積小及速度快等</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特性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區分為三大部分：</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感應裝置資訊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各類感應模組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及</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使用</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3"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36"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13</a:t>
            </a:r>
          </a:p>
        </p:txBody>
      </p:sp>
      <p:graphicFrame>
        <p:nvGraphicFramePr>
          <p:cNvPr id="3" name="表格 2"/>
          <p:cNvGraphicFramePr>
            <a:graphicFrameLocks noGrp="1"/>
          </p:cNvGraphicFramePr>
          <p:nvPr>
            <p:extLst>
              <p:ext uri="{D42A27DB-BD31-4B8C-83A1-F6EECF244321}">
                <p14:modId xmlns:p14="http://schemas.microsoft.com/office/powerpoint/2010/main" val="1955015420"/>
              </p:ext>
            </p:extLst>
          </p:nvPr>
        </p:nvGraphicFramePr>
        <p:xfrm>
          <a:off x="1439008" y="3284984"/>
          <a:ext cx="6895052" cy="1828800"/>
        </p:xfrm>
        <a:graphic>
          <a:graphicData uri="http://schemas.openxmlformats.org/drawingml/2006/table">
            <a:tbl>
              <a:tblPr firstRow="1" firstCol="1" bandRow="1">
                <a:tableStyleId>{21E4AEA4-8DFA-4A89-87EB-49C32662AFE0}</a:tableStyleId>
              </a:tblPr>
              <a:tblGrid>
                <a:gridCol w="981282">
                  <a:extLst>
                    <a:ext uri="{9D8B030D-6E8A-4147-A177-3AD203B41FA5}">
                      <a16:colId xmlns:a16="http://schemas.microsoft.com/office/drawing/2014/main" val="3004206510"/>
                    </a:ext>
                  </a:extLst>
                </a:gridCol>
                <a:gridCol w="1953330">
                  <a:extLst>
                    <a:ext uri="{9D8B030D-6E8A-4147-A177-3AD203B41FA5}">
                      <a16:colId xmlns:a16="http://schemas.microsoft.com/office/drawing/2014/main" val="4285242004"/>
                    </a:ext>
                  </a:extLst>
                </a:gridCol>
                <a:gridCol w="3960440">
                  <a:extLst>
                    <a:ext uri="{9D8B030D-6E8A-4147-A177-3AD203B41FA5}">
                      <a16:colId xmlns:a16="http://schemas.microsoft.com/office/drawing/2014/main" val="4045720765"/>
                    </a:ext>
                  </a:extLst>
                </a:gridCol>
              </a:tblGrid>
              <a:tr h="378042">
                <a:tc>
                  <a:txBody>
                    <a:bodyPr/>
                    <a:lstStyle/>
                    <a:p>
                      <a:pPr algn="ct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模組</a:t>
                      </a:r>
                    </a:p>
                  </a:txBody>
                  <a:tcPr marL="68580" marR="68580" marT="0" marB="0"/>
                </a:tc>
                <a:tc>
                  <a:txBody>
                    <a:bodyPr/>
                    <a:lstStyle/>
                    <a:p>
                      <a:pPr algn="ct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說明</a:t>
                      </a:r>
                    </a:p>
                  </a:txBody>
                  <a:tcPr marL="68580" marR="68580" marT="0" marB="0"/>
                </a:tc>
                <a:tc>
                  <a:txBody>
                    <a:bodyPr/>
                    <a:lstStyle/>
                    <a:p>
                      <a:pPr algn="ctr">
                        <a:lnSpc>
                          <a:spcPct val="150000"/>
                        </a:lnSpc>
                        <a:spcAft>
                          <a:spcPts val="0"/>
                        </a:spcAft>
                      </a:pPr>
                      <a:r>
                        <a:rPr lang="zh-TW" alt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命名</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範例</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98393019"/>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Mod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感應裝置資訊</a:t>
                      </a:r>
                    </a:p>
                  </a:txBody>
                  <a:tcPr marL="68580" marR="68580" marT="0" marB="0"/>
                </a:tc>
                <a:tc>
                  <a:txBody>
                    <a:bodyPr/>
                    <a:lstStyle/>
                    <a:p>
                      <a:pPr>
                        <a:lnSpc>
                          <a:spcPct val="150000"/>
                        </a:lnSpc>
                        <a:spcAft>
                          <a:spcPts val="0"/>
                        </a:spcAft>
                      </a:pPr>
                      <a:r>
                        <a:rPr lang="en-US" sz="2000" kern="100" dirty="0" err="1">
                          <a:effectLst/>
                          <a:latin typeface="Times New Roman" panose="02020603050405020304" pitchFamily="18" charset="0"/>
                          <a:ea typeface="標楷體" panose="03000509000000000000" pitchFamily="65" charset="-120"/>
                          <a:cs typeface="Times New Roman" panose="02020603050405020304" pitchFamily="18" charset="0"/>
                        </a:rPr>
                        <a:t>Mod_Main</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感應裝置主檔</a:t>
                      </a:r>
                    </a:p>
                  </a:txBody>
                  <a:tcPr marL="68580" marR="68580" marT="0" marB="0"/>
                </a:tc>
                <a:extLst>
                  <a:ext uri="{0D108BD9-81ED-4DB2-BD59-A6C34878D82A}">
                    <a16:rowId xmlns:a16="http://schemas.microsoft.com/office/drawing/2014/main" val="1853442542"/>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Sen</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各類感應模組</a:t>
                      </a:r>
                    </a:p>
                  </a:txBody>
                  <a:tcPr marL="68580" marR="68580" marT="0" marB="0"/>
                </a:tc>
                <a:tc>
                  <a:txBody>
                    <a:bodyPr/>
                    <a:lstStyle/>
                    <a:p>
                      <a:pPr>
                        <a:lnSpc>
                          <a:spcPct val="150000"/>
                        </a:lnSpc>
                        <a:spcAft>
                          <a:spcPts val="0"/>
                        </a:spcAft>
                      </a:pP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Sen_Dht11</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p>
                  </a:txBody>
                  <a:tcPr marL="68580" marR="68580" marT="0" marB="0"/>
                </a:tc>
                <a:extLst>
                  <a:ext uri="{0D108BD9-81ED-4DB2-BD59-A6C34878D82A}">
                    <a16:rowId xmlns:a16="http://schemas.microsoft.com/office/drawing/2014/main" val="2189255586"/>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Sys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系統使用</a:t>
                      </a:r>
                    </a:p>
                  </a:txBody>
                  <a:tcPr marL="68580" marR="68580" marT="0" marB="0"/>
                </a:tc>
                <a:tc>
                  <a:txBody>
                    <a:bodyPr/>
                    <a:lstStyle/>
                    <a:p>
                      <a:pPr>
                        <a:lnSpc>
                          <a:spcPct val="150000"/>
                        </a:lnSpc>
                        <a:spcAft>
                          <a:spcPts val="0"/>
                        </a:spcAft>
                      </a:pPr>
                      <a:r>
                        <a:rPr lang="en-US" sz="2000" kern="100" dirty="0" err="1">
                          <a:effectLst/>
                          <a:latin typeface="Times New Roman" panose="02020603050405020304" pitchFamily="18" charset="0"/>
                          <a:ea typeface="標楷體" panose="03000509000000000000" pitchFamily="65" charset="-120"/>
                          <a:cs typeface="Times New Roman" panose="02020603050405020304" pitchFamily="18" charset="0"/>
                        </a:rPr>
                        <a:t>Sys_Resp_Status</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回傳狀態代碼檔</a:t>
                      </a:r>
                    </a:p>
                  </a:txBody>
                  <a:tcPr marL="68580" marR="68580" marT="0" marB="0"/>
                </a:tc>
                <a:extLst>
                  <a:ext uri="{0D108BD9-81ED-4DB2-BD59-A6C34878D82A}">
                    <a16:rowId xmlns:a16="http://schemas.microsoft.com/office/drawing/2014/main" val="2261135138"/>
                  </a:ext>
                </a:extLst>
              </a:tr>
            </a:tbl>
          </a:graphicData>
        </a:graphic>
      </p:graphicFrame>
    </p:spTree>
    <p:extLst>
      <p:ext uri="{BB962C8B-B14F-4D97-AF65-F5344CB8AC3E}">
        <p14:creationId xmlns:p14="http://schemas.microsoft.com/office/powerpoint/2010/main" val="2536083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(5/5)</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14</a:t>
            </a:fld>
            <a:endParaRPr lang="en-US" altLang="zh-TW" dirty="0"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內容版面配置區 11"/>
          <p:cNvSpPr>
            <a:spLocks noGrp="1"/>
          </p:cNvSpPr>
          <p:nvPr>
            <p:ph idx="1"/>
          </p:nvPr>
        </p:nvSpPr>
        <p:spPr>
          <a:xfrm>
            <a:off x="179388" y="908050"/>
            <a:ext cx="4320604" cy="5318125"/>
          </a:xfrm>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Java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開發</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部屬在</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Apache Tomcat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上。</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buClr>
                <a:schemeClr val="tx1"/>
              </a:buClr>
            </a:pP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Maven</a:t>
            </a:r>
            <a:r>
              <a:rPr lang="zh-TW" altLang="en-US" sz="2000" dirty="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管理系統</a:t>
            </a: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套件。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Hibernate</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映射</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資料庫物件。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核心</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架構</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a:t>
            </a:r>
            <a:r>
              <a:rPr lang="zh-TW" altLang="en-US"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Bootstrap</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來</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模式</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endParaRPr lang="en-US" altLang="zh-TW" dirty="0" smtClean="0">
              <a:latin typeface="標楷體" panose="03000509000000000000" pitchFamily="65" charset="-120"/>
              <a:ea typeface="標楷體" panose="03000509000000000000" pitchFamily="65" charset="-120"/>
            </a:endParaRPr>
          </a:p>
          <a:p>
            <a:pPr marL="263525" lvl="1" indent="0">
              <a:spcBef>
                <a:spcPts val="1417"/>
              </a:spcBef>
            </a:pPr>
            <a:endParaRPr lang="zh-TW" altLang="en-US" sz="2000" dirty="0">
              <a:latin typeface="標楷體" panose="03000509000000000000" pitchFamily="65" charset="-120"/>
              <a:ea typeface="標楷體" panose="03000509000000000000" pitchFamily="65" charset="-120"/>
            </a:endParaRPr>
          </a:p>
        </p:txBody>
      </p:sp>
      <p:pic>
        <p:nvPicPr>
          <p:cNvPr id="13" name="圖片 12" descr="圖3_5系統架構"/>
          <p:cNvPicPr/>
          <p:nvPr/>
        </p:nvPicPr>
        <p:blipFill>
          <a:blip r:embed="rId3">
            <a:extLst>
              <a:ext uri="{28A0092B-C50C-407E-A947-70E740481C1C}">
                <a14:useLocalDpi xmlns:a14="http://schemas.microsoft.com/office/drawing/2010/main" val="0"/>
              </a:ext>
            </a:extLst>
          </a:blip>
          <a:srcRect/>
          <a:stretch>
            <a:fillRect/>
          </a:stretch>
        </p:blipFill>
        <p:spPr bwMode="auto">
          <a:xfrm>
            <a:off x="4378658" y="940862"/>
            <a:ext cx="4703430" cy="5043069"/>
          </a:xfrm>
          <a:prstGeom prst="rect">
            <a:avLst/>
          </a:prstGeom>
          <a:noFill/>
          <a:ln>
            <a:noFill/>
          </a:ln>
        </p:spPr>
      </p:pic>
    </p:spTree>
    <p:extLst>
      <p:ext uri="{BB962C8B-B14F-4D97-AF65-F5344CB8AC3E}">
        <p14:creationId xmlns:p14="http://schemas.microsoft.com/office/powerpoint/2010/main" val="2948929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15</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8" name="Freeform 5"/>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F08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
          <p:cNvSpPr>
            <a:spLocks/>
          </p:cNvSpPr>
          <p:nvPr/>
        </p:nvSpPr>
        <p:spPr bwMode="auto">
          <a:xfrm>
            <a:off x="1850231" y="3645024"/>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47B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
          <p:cNvSpPr>
            <a:spLocks/>
          </p:cNvSpPr>
          <p:nvPr/>
        </p:nvSpPr>
        <p:spPr bwMode="auto">
          <a:xfrm>
            <a:off x="1850231" y="3670300"/>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005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p:cNvSpPr>
            <a:spLocks/>
          </p:cNvSpPr>
          <p:nvPr/>
        </p:nvSpPr>
        <p:spPr bwMode="auto">
          <a:xfrm>
            <a:off x="1842293" y="843782"/>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9DC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5" name="Freeform 12"/>
          <p:cNvSpPr>
            <a:spLocks/>
          </p:cNvSpPr>
          <p:nvPr/>
        </p:nvSpPr>
        <p:spPr bwMode="auto">
          <a:xfrm>
            <a:off x="1842293" y="831850"/>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17"/>
          <p:cNvSpPr>
            <a:spLocks noChangeArrowheads="1"/>
          </p:cNvSpPr>
          <p:nvPr/>
        </p:nvSpPr>
        <p:spPr bwMode="auto">
          <a:xfrm>
            <a:off x="3455193" y="2443163"/>
            <a:ext cx="2328863" cy="2328863"/>
          </a:xfrm>
          <a:prstGeom prst="ellipse">
            <a:avLst/>
          </a:prstGeom>
          <a:solidFill>
            <a:srgbClr val="F8F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r>
              <a:rPr lang="zh-TW" altLang="en-US" sz="2800" dirty="0" smtClean="0">
                <a:latin typeface="標楷體" panose="03000509000000000000" pitchFamily="65" charset="-120"/>
                <a:ea typeface="標楷體" panose="03000509000000000000" pitchFamily="65" charset="-120"/>
              </a:rPr>
              <a:t>即時監控資訊系統</a:t>
            </a:r>
            <a:endParaRPr lang="zh-CN" altLang="en-US" sz="2800" dirty="0">
              <a:latin typeface="標楷體" panose="03000509000000000000" pitchFamily="65" charset="-120"/>
              <a:ea typeface="標楷體" panose="03000509000000000000" pitchFamily="65" charset="-120"/>
            </a:endParaRPr>
          </a:p>
        </p:txBody>
      </p:sp>
      <p:grpSp>
        <p:nvGrpSpPr>
          <p:cNvPr id="85" name="组合 85"/>
          <p:cNvGrpSpPr/>
          <p:nvPr/>
        </p:nvGrpSpPr>
        <p:grpSpPr>
          <a:xfrm>
            <a:off x="3047645" y="4205738"/>
            <a:ext cx="541490" cy="452172"/>
            <a:chOff x="9478963" y="1489075"/>
            <a:chExt cx="307975" cy="257176"/>
          </a:xfrm>
        </p:grpSpPr>
        <p:sp>
          <p:nvSpPr>
            <p:cNvPr id="86" name="Freeform 26"/>
            <p:cNvSpPr>
              <a:spLocks/>
            </p:cNvSpPr>
            <p:nvPr/>
          </p:nvSpPr>
          <p:spPr bwMode="auto">
            <a:xfrm>
              <a:off x="9478963" y="1706563"/>
              <a:ext cx="307975" cy="39688"/>
            </a:xfrm>
            <a:custGeom>
              <a:avLst/>
              <a:gdLst>
                <a:gd name="T0" fmla="*/ 118 w 118"/>
                <a:gd name="T1" fmla="*/ 7 h 15"/>
                <a:gd name="T2" fmla="*/ 110 w 118"/>
                <a:gd name="T3" fmla="*/ 15 h 15"/>
                <a:gd name="T4" fmla="*/ 7 w 118"/>
                <a:gd name="T5" fmla="*/ 15 h 15"/>
                <a:gd name="T6" fmla="*/ 0 w 118"/>
                <a:gd name="T7" fmla="*/ 7 h 15"/>
                <a:gd name="T8" fmla="*/ 7 w 118"/>
                <a:gd name="T9" fmla="*/ 0 h 15"/>
                <a:gd name="T10" fmla="*/ 110 w 118"/>
                <a:gd name="T11" fmla="*/ 0 h 15"/>
                <a:gd name="T12" fmla="*/ 118 w 118"/>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
            <p:cNvSpPr>
              <a:spLocks/>
            </p:cNvSpPr>
            <p:nvPr/>
          </p:nvSpPr>
          <p:spPr bwMode="auto">
            <a:xfrm>
              <a:off x="9504363" y="1562100"/>
              <a:ext cx="41275"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
            <p:cNvSpPr>
              <a:spLocks/>
            </p:cNvSpPr>
            <p:nvPr/>
          </p:nvSpPr>
          <p:spPr bwMode="auto">
            <a:xfrm>
              <a:off x="9577388" y="1525588"/>
              <a:ext cx="42863" cy="160338"/>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9"/>
            <p:cNvSpPr>
              <a:spLocks/>
            </p:cNvSpPr>
            <p:nvPr/>
          </p:nvSpPr>
          <p:spPr bwMode="auto">
            <a:xfrm>
              <a:off x="9652000" y="1489075"/>
              <a:ext cx="38100" cy="196850"/>
            </a:xfrm>
            <a:custGeom>
              <a:avLst/>
              <a:gdLst>
                <a:gd name="T0" fmla="*/ 8 w 15"/>
                <a:gd name="T1" fmla="*/ 75 h 75"/>
                <a:gd name="T2" fmla="*/ 0 w 15"/>
                <a:gd name="T3" fmla="*/ 67 h 75"/>
                <a:gd name="T4" fmla="*/ 0 w 15"/>
                <a:gd name="T5" fmla="*/ 8 h 75"/>
                <a:gd name="T6" fmla="*/ 8 w 15"/>
                <a:gd name="T7" fmla="*/ 0 h 75"/>
                <a:gd name="T8" fmla="*/ 15 w 15"/>
                <a:gd name="T9" fmla="*/ 8 h 75"/>
                <a:gd name="T10" fmla="*/ 15 w 15"/>
                <a:gd name="T11" fmla="*/ 67 h 75"/>
                <a:gd name="T12" fmla="*/ 8 w 1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0"/>
            <p:cNvSpPr>
              <a:spLocks/>
            </p:cNvSpPr>
            <p:nvPr/>
          </p:nvSpPr>
          <p:spPr bwMode="auto">
            <a:xfrm>
              <a:off x="9725025" y="1498600"/>
              <a:ext cx="39688" cy="187325"/>
            </a:xfrm>
            <a:custGeom>
              <a:avLst/>
              <a:gdLst>
                <a:gd name="T0" fmla="*/ 7 w 15"/>
                <a:gd name="T1" fmla="*/ 71 h 71"/>
                <a:gd name="T2" fmla="*/ 0 w 15"/>
                <a:gd name="T3" fmla="*/ 63 h 71"/>
                <a:gd name="T4" fmla="*/ 0 w 15"/>
                <a:gd name="T5" fmla="*/ 8 h 71"/>
                <a:gd name="T6" fmla="*/ 7 w 15"/>
                <a:gd name="T7" fmla="*/ 0 h 71"/>
                <a:gd name="T8" fmla="*/ 15 w 15"/>
                <a:gd name="T9" fmla="*/ 8 h 71"/>
                <a:gd name="T10" fmla="*/ 15 w 15"/>
                <a:gd name="T11" fmla="*/ 63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1" name="组合 84"/>
          <p:cNvGrpSpPr/>
          <p:nvPr/>
        </p:nvGrpSpPr>
        <p:grpSpPr>
          <a:xfrm>
            <a:off x="3048477" y="1434220"/>
            <a:ext cx="583246" cy="528812"/>
            <a:chOff x="6942138" y="1422400"/>
            <a:chExt cx="357188" cy="323851"/>
          </a:xfrm>
        </p:grpSpPr>
        <p:sp>
          <p:nvSpPr>
            <p:cNvPr id="92" name="Freeform 31"/>
            <p:cNvSpPr>
              <a:spLocks/>
            </p:cNvSpPr>
            <p:nvPr/>
          </p:nvSpPr>
          <p:spPr bwMode="auto">
            <a:xfrm>
              <a:off x="6942138" y="1706563"/>
              <a:ext cx="357188" cy="39688"/>
            </a:xfrm>
            <a:custGeom>
              <a:avLst/>
              <a:gdLst>
                <a:gd name="T0" fmla="*/ 136 w 136"/>
                <a:gd name="T1" fmla="*/ 7 h 15"/>
                <a:gd name="T2" fmla="*/ 128 w 136"/>
                <a:gd name="T3" fmla="*/ 15 h 15"/>
                <a:gd name="T4" fmla="*/ 8 w 136"/>
                <a:gd name="T5" fmla="*/ 15 h 15"/>
                <a:gd name="T6" fmla="*/ 0 w 136"/>
                <a:gd name="T7" fmla="*/ 7 h 15"/>
                <a:gd name="T8" fmla="*/ 8 w 136"/>
                <a:gd name="T9" fmla="*/ 0 h 15"/>
                <a:gd name="T10" fmla="*/ 128 w 136"/>
                <a:gd name="T11" fmla="*/ 0 h 15"/>
                <a:gd name="T12" fmla="*/ 136 w 13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2"/>
            <p:cNvSpPr>
              <a:spLocks/>
            </p:cNvSpPr>
            <p:nvPr/>
          </p:nvSpPr>
          <p:spPr bwMode="auto">
            <a:xfrm>
              <a:off x="6986588"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3"/>
            <p:cNvSpPr>
              <a:spLocks/>
            </p:cNvSpPr>
            <p:nvPr/>
          </p:nvSpPr>
          <p:spPr bwMode="auto">
            <a:xfrm>
              <a:off x="7062788" y="1562100"/>
              <a:ext cx="39688" cy="123825"/>
            </a:xfrm>
            <a:custGeom>
              <a:avLst/>
              <a:gdLst>
                <a:gd name="T0" fmla="*/ 8 w 15"/>
                <a:gd name="T1" fmla="*/ 47 h 47"/>
                <a:gd name="T2" fmla="*/ 0 w 15"/>
                <a:gd name="T3" fmla="*/ 39 h 47"/>
                <a:gd name="T4" fmla="*/ 0 w 15"/>
                <a:gd name="T5" fmla="*/ 8 h 47"/>
                <a:gd name="T6" fmla="*/ 8 w 15"/>
                <a:gd name="T7" fmla="*/ 0 h 47"/>
                <a:gd name="T8" fmla="*/ 15 w 15"/>
                <a:gd name="T9" fmla="*/ 8 h 47"/>
                <a:gd name="T10" fmla="*/ 15 w 15"/>
                <a:gd name="T11" fmla="*/ 39 h 47"/>
                <a:gd name="T12" fmla="*/ 8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4"/>
            <p:cNvSpPr>
              <a:spLocks/>
            </p:cNvSpPr>
            <p:nvPr/>
          </p:nvSpPr>
          <p:spPr bwMode="auto">
            <a:xfrm>
              <a:off x="7138988" y="1562100"/>
              <a:ext cx="39688" cy="123825"/>
            </a:xfrm>
            <a:custGeom>
              <a:avLst/>
              <a:gdLst>
                <a:gd name="T0" fmla="*/ 7 w 15"/>
                <a:gd name="T1" fmla="*/ 47 h 47"/>
                <a:gd name="T2" fmla="*/ 0 w 15"/>
                <a:gd name="T3" fmla="*/ 39 h 47"/>
                <a:gd name="T4" fmla="*/ 0 w 15"/>
                <a:gd name="T5" fmla="*/ 8 h 47"/>
                <a:gd name="T6" fmla="*/ 7 w 15"/>
                <a:gd name="T7" fmla="*/ 0 h 47"/>
                <a:gd name="T8" fmla="*/ 15 w 15"/>
                <a:gd name="T9" fmla="*/ 8 h 47"/>
                <a:gd name="T10" fmla="*/ 15 w 15"/>
                <a:gd name="T11" fmla="*/ 39 h 47"/>
                <a:gd name="T12" fmla="*/ 7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5"/>
            <p:cNvSpPr>
              <a:spLocks/>
            </p:cNvSpPr>
            <p:nvPr/>
          </p:nvSpPr>
          <p:spPr bwMode="auto">
            <a:xfrm>
              <a:off x="7212013"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6"/>
            <p:cNvSpPr>
              <a:spLocks/>
            </p:cNvSpPr>
            <p:nvPr/>
          </p:nvSpPr>
          <p:spPr bwMode="auto">
            <a:xfrm>
              <a:off x="7010400" y="1422400"/>
              <a:ext cx="220663" cy="66675"/>
            </a:xfrm>
            <a:custGeom>
              <a:avLst/>
              <a:gdLst>
                <a:gd name="T0" fmla="*/ 84 w 84"/>
                <a:gd name="T1" fmla="*/ 25 h 25"/>
                <a:gd name="T2" fmla="*/ 52 w 84"/>
                <a:gd name="T3" fmla="*/ 4 h 25"/>
                <a:gd name="T4" fmla="*/ 32 w 84"/>
                <a:gd name="T5" fmla="*/ 4 h 25"/>
                <a:gd name="T6" fmla="*/ 18 w 84"/>
                <a:gd name="T7" fmla="*/ 13 h 25"/>
                <a:gd name="T8" fmla="*/ 0 w 84"/>
                <a:gd name="T9" fmla="*/ 25 h 25"/>
                <a:gd name="T10" fmla="*/ 84 w 84"/>
                <a:gd name="T11" fmla="*/ 25 h 25"/>
              </a:gdLst>
              <a:ahLst/>
              <a:cxnLst>
                <a:cxn ang="0">
                  <a:pos x="T0" y="T1"/>
                </a:cxn>
                <a:cxn ang="0">
                  <a:pos x="T2" y="T3"/>
                </a:cxn>
                <a:cxn ang="0">
                  <a:pos x="T4" y="T5"/>
                </a:cxn>
                <a:cxn ang="0">
                  <a:pos x="T6" y="T7"/>
                </a:cxn>
                <a:cxn ang="0">
                  <a:pos x="T8" y="T9"/>
                </a:cxn>
                <a:cxn ang="0">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7"/>
            <p:cNvSpPr>
              <a:spLocks/>
            </p:cNvSpPr>
            <p:nvPr/>
          </p:nvSpPr>
          <p:spPr bwMode="auto">
            <a:xfrm>
              <a:off x="6962775" y="1509713"/>
              <a:ext cx="315913" cy="41275"/>
            </a:xfrm>
            <a:custGeom>
              <a:avLst/>
              <a:gdLst>
                <a:gd name="T0" fmla="*/ 120 w 120"/>
                <a:gd name="T1" fmla="*/ 8 h 16"/>
                <a:gd name="T2" fmla="*/ 112 w 120"/>
                <a:gd name="T3" fmla="*/ 16 h 16"/>
                <a:gd name="T4" fmla="*/ 8 w 120"/>
                <a:gd name="T5" fmla="*/ 16 h 16"/>
                <a:gd name="T6" fmla="*/ 0 w 120"/>
                <a:gd name="T7" fmla="*/ 8 h 16"/>
                <a:gd name="T8" fmla="*/ 8 w 120"/>
                <a:gd name="T9" fmla="*/ 0 h 16"/>
                <a:gd name="T10" fmla="*/ 112 w 120"/>
                <a:gd name="T11" fmla="*/ 0 h 16"/>
                <a:gd name="T12" fmla="*/ 120 w 12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0" name="组合 83"/>
          <p:cNvGrpSpPr/>
          <p:nvPr/>
        </p:nvGrpSpPr>
        <p:grpSpPr>
          <a:xfrm>
            <a:off x="5544276" y="4141787"/>
            <a:ext cx="668474" cy="674690"/>
            <a:chOff x="9488488" y="4192588"/>
            <a:chExt cx="341313" cy="344487"/>
          </a:xfrm>
        </p:grpSpPr>
        <p:sp>
          <p:nvSpPr>
            <p:cNvPr id="111" name="Freeform 48"/>
            <p:cNvSpPr>
              <a:spLocks noEditPoints="1"/>
            </p:cNvSpPr>
            <p:nvPr/>
          </p:nvSpPr>
          <p:spPr bwMode="auto">
            <a:xfrm>
              <a:off x="9567863" y="4206875"/>
              <a:ext cx="182563" cy="330200"/>
            </a:xfrm>
            <a:custGeom>
              <a:avLst/>
              <a:gdLst>
                <a:gd name="T0" fmla="*/ 35 w 70"/>
                <a:gd name="T1" fmla="*/ 126 h 126"/>
                <a:gd name="T2" fmla="*/ 0 w 70"/>
                <a:gd name="T3" fmla="*/ 63 h 126"/>
                <a:gd name="T4" fmla="*/ 35 w 70"/>
                <a:gd name="T5" fmla="*/ 0 h 126"/>
                <a:gd name="T6" fmla="*/ 70 w 70"/>
                <a:gd name="T7" fmla="*/ 63 h 126"/>
                <a:gd name="T8" fmla="*/ 35 w 70"/>
                <a:gd name="T9" fmla="*/ 126 h 126"/>
                <a:gd name="T10" fmla="*/ 35 w 70"/>
                <a:gd name="T11" fmla="*/ 6 h 126"/>
                <a:gd name="T12" fmla="*/ 6 w 70"/>
                <a:gd name="T13" fmla="*/ 63 h 126"/>
                <a:gd name="T14" fmla="*/ 35 w 70"/>
                <a:gd name="T15" fmla="*/ 120 h 126"/>
                <a:gd name="T16" fmla="*/ 64 w 70"/>
                <a:gd name="T17" fmla="*/ 63 h 126"/>
                <a:gd name="T18" fmla="*/ 35 w 70"/>
                <a:gd name="T1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9"/>
            <p:cNvSpPr>
              <a:spLocks noEditPoints="1"/>
            </p:cNvSpPr>
            <p:nvPr/>
          </p:nvSpPr>
          <p:spPr bwMode="auto">
            <a:xfrm>
              <a:off x="9488488" y="4260850"/>
              <a:ext cx="341313" cy="219075"/>
            </a:xfrm>
            <a:custGeom>
              <a:avLst/>
              <a:gdLst>
                <a:gd name="T0" fmla="*/ 40 w 130"/>
                <a:gd name="T1" fmla="*/ 83 h 83"/>
                <a:gd name="T2" fmla="*/ 8 w 130"/>
                <a:gd name="T3" fmla="*/ 68 h 83"/>
                <a:gd name="T4" fmla="*/ 50 w 130"/>
                <a:gd name="T5" fmla="*/ 9 h 83"/>
                <a:gd name="T6" fmla="*/ 90 w 130"/>
                <a:gd name="T7" fmla="*/ 0 h 83"/>
                <a:gd name="T8" fmla="*/ 122 w 130"/>
                <a:gd name="T9" fmla="*/ 15 h 83"/>
                <a:gd name="T10" fmla="*/ 80 w 130"/>
                <a:gd name="T11" fmla="*/ 74 h 83"/>
                <a:gd name="T12" fmla="*/ 40 w 130"/>
                <a:gd name="T13" fmla="*/ 83 h 83"/>
                <a:gd name="T14" fmla="*/ 90 w 130"/>
                <a:gd name="T15" fmla="*/ 6 h 83"/>
                <a:gd name="T16" fmla="*/ 53 w 130"/>
                <a:gd name="T17" fmla="*/ 15 h 83"/>
                <a:gd name="T18" fmla="*/ 13 w 130"/>
                <a:gd name="T19" fmla="*/ 66 h 83"/>
                <a:gd name="T20" fmla="*/ 40 w 130"/>
                <a:gd name="T21" fmla="*/ 77 h 83"/>
                <a:gd name="T22" fmla="*/ 77 w 130"/>
                <a:gd name="T23" fmla="*/ 68 h 83"/>
                <a:gd name="T24" fmla="*/ 117 w 130"/>
                <a:gd name="T25" fmla="*/ 17 h 83"/>
                <a:gd name="T26" fmla="*/ 90 w 130"/>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0"/>
            <p:cNvSpPr>
              <a:spLocks noEditPoints="1"/>
            </p:cNvSpPr>
            <p:nvPr/>
          </p:nvSpPr>
          <p:spPr bwMode="auto">
            <a:xfrm>
              <a:off x="9493250" y="4267200"/>
              <a:ext cx="331788" cy="206375"/>
            </a:xfrm>
            <a:custGeom>
              <a:avLst/>
              <a:gdLst>
                <a:gd name="T0" fmla="*/ 85 w 126"/>
                <a:gd name="T1" fmla="*/ 79 h 79"/>
                <a:gd name="T2" fmla="*/ 51 w 126"/>
                <a:gd name="T3" fmla="*/ 73 h 79"/>
                <a:gd name="T4" fmla="*/ 13 w 126"/>
                <a:gd name="T5" fmla="*/ 48 h 79"/>
                <a:gd name="T6" fmla="*/ 4 w 126"/>
                <a:gd name="T7" fmla="*/ 18 h 79"/>
                <a:gd name="T8" fmla="*/ 41 w 126"/>
                <a:gd name="T9" fmla="*/ 0 h 79"/>
                <a:gd name="T10" fmla="*/ 75 w 126"/>
                <a:gd name="T11" fmla="*/ 6 h 79"/>
                <a:gd name="T12" fmla="*/ 113 w 126"/>
                <a:gd name="T13" fmla="*/ 31 h 79"/>
                <a:gd name="T14" fmla="*/ 122 w 126"/>
                <a:gd name="T15" fmla="*/ 61 h 79"/>
                <a:gd name="T16" fmla="*/ 85 w 126"/>
                <a:gd name="T17" fmla="*/ 79 h 79"/>
                <a:gd name="T18" fmla="*/ 41 w 126"/>
                <a:gd name="T19" fmla="*/ 6 h 79"/>
                <a:gd name="T20" fmla="*/ 9 w 126"/>
                <a:gd name="T21" fmla="*/ 20 h 79"/>
                <a:gd name="T22" fmla="*/ 18 w 126"/>
                <a:gd name="T23" fmla="*/ 45 h 79"/>
                <a:gd name="T24" fmla="*/ 53 w 126"/>
                <a:gd name="T25" fmla="*/ 67 h 79"/>
                <a:gd name="T26" fmla="*/ 85 w 126"/>
                <a:gd name="T27" fmla="*/ 73 h 79"/>
                <a:gd name="T28" fmla="*/ 117 w 126"/>
                <a:gd name="T29" fmla="*/ 59 h 79"/>
                <a:gd name="T30" fmla="*/ 108 w 126"/>
                <a:gd name="T31" fmla="*/ 34 h 79"/>
                <a:gd name="T32" fmla="*/ 73 w 126"/>
                <a:gd name="T33" fmla="*/ 12 h 79"/>
                <a:gd name="T34" fmla="*/ 41 w 126"/>
                <a:gd name="T3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51"/>
            <p:cNvSpPr>
              <a:spLocks noChangeArrowheads="1"/>
            </p:cNvSpPr>
            <p:nvPr/>
          </p:nvSpPr>
          <p:spPr bwMode="auto">
            <a:xfrm>
              <a:off x="9617075" y="4329113"/>
              <a:ext cx="84138"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Oval 52"/>
            <p:cNvSpPr>
              <a:spLocks noChangeArrowheads="1"/>
            </p:cNvSpPr>
            <p:nvPr/>
          </p:nvSpPr>
          <p:spPr bwMode="auto">
            <a:xfrm>
              <a:off x="9785350"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53"/>
            <p:cNvSpPr>
              <a:spLocks noChangeArrowheads="1"/>
            </p:cNvSpPr>
            <p:nvPr/>
          </p:nvSpPr>
          <p:spPr bwMode="auto">
            <a:xfrm>
              <a:off x="9491663"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54"/>
            <p:cNvSpPr>
              <a:spLocks noChangeArrowheads="1"/>
            </p:cNvSpPr>
            <p:nvPr/>
          </p:nvSpPr>
          <p:spPr bwMode="auto">
            <a:xfrm>
              <a:off x="9637713" y="4192588"/>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2" name="文本框 94"/>
          <p:cNvSpPr txBox="1"/>
          <p:nvPr/>
        </p:nvSpPr>
        <p:spPr>
          <a:xfrm>
            <a:off x="2759413" y="2110204"/>
            <a:ext cx="1184940"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儀表板</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3" name="文本框 95"/>
          <p:cNvSpPr txBox="1"/>
          <p:nvPr/>
        </p:nvSpPr>
        <p:spPr>
          <a:xfrm>
            <a:off x="4893137" y="2087860"/>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感應裝置設定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4" name="文本框 96"/>
          <p:cNvSpPr txBox="1"/>
          <p:nvPr/>
        </p:nvSpPr>
        <p:spPr>
          <a:xfrm>
            <a:off x="2580917" y="4858763"/>
            <a:ext cx="151836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報表資</a:t>
            </a:r>
            <a:r>
              <a:rPr lang="zh-TW"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料</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5" name="文本框 97"/>
          <p:cNvSpPr txBox="1"/>
          <p:nvPr/>
        </p:nvSpPr>
        <p:spPr>
          <a:xfrm>
            <a:off x="4886387" y="4880084"/>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感應模組設定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grpSp>
        <p:nvGrpSpPr>
          <p:cNvPr id="63" name="组合 40"/>
          <p:cNvGrpSpPr/>
          <p:nvPr/>
        </p:nvGrpSpPr>
        <p:grpSpPr>
          <a:xfrm>
            <a:off x="5488925" y="1423332"/>
            <a:ext cx="695228" cy="504549"/>
            <a:chOff x="4370388" y="1439863"/>
            <a:chExt cx="608012" cy="365125"/>
          </a:xfrm>
        </p:grpSpPr>
        <p:sp>
          <p:nvSpPr>
            <p:cNvPr id="64" name="Freeform 25"/>
            <p:cNvSpPr>
              <a:spLocks noEditPoints="1"/>
            </p:cNvSpPr>
            <p:nvPr/>
          </p:nvSpPr>
          <p:spPr bwMode="auto">
            <a:xfrm>
              <a:off x="4605338" y="1439863"/>
              <a:ext cx="373062" cy="365125"/>
            </a:xfrm>
            <a:custGeom>
              <a:avLst/>
              <a:gdLst>
                <a:gd name="T0" fmla="*/ 117 w 117"/>
                <a:gd name="T1" fmla="*/ 58 h 116"/>
                <a:gd name="T2" fmla="*/ 101 w 117"/>
                <a:gd name="T3" fmla="*/ 51 h 116"/>
                <a:gd name="T4" fmla="*/ 106 w 117"/>
                <a:gd name="T5" fmla="*/ 39 h 116"/>
                <a:gd name="T6" fmla="*/ 99 w 117"/>
                <a:gd name="T7" fmla="*/ 26 h 116"/>
                <a:gd name="T8" fmla="*/ 86 w 117"/>
                <a:gd name="T9" fmla="*/ 24 h 116"/>
                <a:gd name="T10" fmla="*/ 87 w 117"/>
                <a:gd name="T11" fmla="*/ 7 h 116"/>
                <a:gd name="T12" fmla="*/ 74 w 117"/>
                <a:gd name="T13" fmla="*/ 17 h 116"/>
                <a:gd name="T14" fmla="*/ 65 w 117"/>
                <a:gd name="T15" fmla="*/ 7 h 116"/>
                <a:gd name="T16" fmla="*/ 51 w 117"/>
                <a:gd name="T17" fmla="*/ 7 h 116"/>
                <a:gd name="T18" fmla="*/ 43 w 117"/>
                <a:gd name="T19" fmla="*/ 17 h 116"/>
                <a:gd name="T20" fmla="*/ 29 w 117"/>
                <a:gd name="T21" fmla="*/ 7 h 116"/>
                <a:gd name="T22" fmla="*/ 30 w 117"/>
                <a:gd name="T23" fmla="*/ 24 h 116"/>
                <a:gd name="T24" fmla="*/ 18 w 117"/>
                <a:gd name="T25" fmla="*/ 26 h 116"/>
                <a:gd name="T26" fmla="*/ 10 w 117"/>
                <a:gd name="T27" fmla="*/ 39 h 116"/>
                <a:gd name="T28" fmla="*/ 15 w 117"/>
                <a:gd name="T29" fmla="*/ 51 h 116"/>
                <a:gd name="T30" fmla="*/ 0 w 117"/>
                <a:gd name="T31" fmla="*/ 58 h 116"/>
                <a:gd name="T32" fmla="*/ 15 w 117"/>
                <a:gd name="T33" fmla="*/ 65 h 116"/>
                <a:gd name="T34" fmla="*/ 10 w 117"/>
                <a:gd name="T35" fmla="*/ 77 h 116"/>
                <a:gd name="T36" fmla="*/ 18 w 117"/>
                <a:gd name="T37" fmla="*/ 90 h 116"/>
                <a:gd name="T38" fmla="*/ 30 w 117"/>
                <a:gd name="T39" fmla="*/ 92 h 116"/>
                <a:gd name="T40" fmla="*/ 29 w 117"/>
                <a:gd name="T41" fmla="*/ 108 h 116"/>
                <a:gd name="T42" fmla="*/ 43 w 117"/>
                <a:gd name="T43" fmla="*/ 99 h 116"/>
                <a:gd name="T44" fmla="*/ 51 w 117"/>
                <a:gd name="T45" fmla="*/ 109 h 116"/>
                <a:gd name="T46" fmla="*/ 65 w 117"/>
                <a:gd name="T47" fmla="*/ 109 h 116"/>
                <a:gd name="T48" fmla="*/ 74 w 117"/>
                <a:gd name="T49" fmla="*/ 99 h 116"/>
                <a:gd name="T50" fmla="*/ 87 w 117"/>
                <a:gd name="T51" fmla="*/ 108 h 116"/>
                <a:gd name="T52" fmla="*/ 86 w 117"/>
                <a:gd name="T53" fmla="*/ 92 h 116"/>
                <a:gd name="T54" fmla="*/ 99 w 117"/>
                <a:gd name="T55" fmla="*/ 90 h 116"/>
                <a:gd name="T56" fmla="*/ 106 w 117"/>
                <a:gd name="T57" fmla="*/ 77 h 116"/>
                <a:gd name="T58" fmla="*/ 101 w 117"/>
                <a:gd name="T59" fmla="*/ 65 h 116"/>
                <a:gd name="T60" fmla="*/ 58 w 117"/>
                <a:gd name="T61" fmla="*/ 94 h 116"/>
                <a:gd name="T62" fmla="*/ 58 w 117"/>
                <a:gd name="T63" fmla="*/ 21 h 116"/>
                <a:gd name="T64" fmla="*/ 58 w 117"/>
                <a:gd name="T65"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
            <p:cNvSpPr>
              <a:spLocks noEditPoints="1"/>
            </p:cNvSpPr>
            <p:nvPr/>
          </p:nvSpPr>
          <p:spPr bwMode="auto">
            <a:xfrm>
              <a:off x="4370388" y="1552576"/>
              <a:ext cx="244475" cy="242888"/>
            </a:xfrm>
            <a:custGeom>
              <a:avLst/>
              <a:gdLst>
                <a:gd name="T0" fmla="*/ 70 w 77"/>
                <a:gd name="T1" fmla="*/ 31 h 77"/>
                <a:gd name="T2" fmla="*/ 64 w 77"/>
                <a:gd name="T3" fmla="*/ 31 h 77"/>
                <a:gd name="T4" fmla="*/ 61 w 77"/>
                <a:gd name="T5" fmla="*/ 26 h 77"/>
                <a:gd name="T6" fmla="*/ 66 w 77"/>
                <a:gd name="T7" fmla="*/ 21 h 77"/>
                <a:gd name="T8" fmla="*/ 66 w 77"/>
                <a:gd name="T9" fmla="*/ 11 h 77"/>
                <a:gd name="T10" fmla="*/ 56 w 77"/>
                <a:gd name="T11" fmla="*/ 11 h 77"/>
                <a:gd name="T12" fmla="*/ 51 w 77"/>
                <a:gd name="T13" fmla="*/ 16 h 77"/>
                <a:gd name="T14" fmla="*/ 46 w 77"/>
                <a:gd name="T15" fmla="*/ 14 h 77"/>
                <a:gd name="T16" fmla="*/ 46 w 77"/>
                <a:gd name="T17" fmla="*/ 7 h 77"/>
                <a:gd name="T18" fmla="*/ 39 w 77"/>
                <a:gd name="T19" fmla="*/ 0 h 77"/>
                <a:gd name="T20" fmla="*/ 32 w 77"/>
                <a:gd name="T21" fmla="*/ 7 h 77"/>
                <a:gd name="T22" fmla="*/ 32 w 77"/>
                <a:gd name="T23" fmla="*/ 14 h 77"/>
                <a:gd name="T24" fmla="*/ 26 w 77"/>
                <a:gd name="T25" fmla="*/ 16 h 77"/>
                <a:gd name="T26" fmla="*/ 22 w 77"/>
                <a:gd name="T27" fmla="*/ 11 h 77"/>
                <a:gd name="T28" fmla="*/ 11 w 77"/>
                <a:gd name="T29" fmla="*/ 11 h 77"/>
                <a:gd name="T30" fmla="*/ 11 w 77"/>
                <a:gd name="T31" fmla="*/ 21 h 77"/>
                <a:gd name="T32" fmla="*/ 16 w 77"/>
                <a:gd name="T33" fmla="*/ 26 h 77"/>
                <a:gd name="T34" fmla="*/ 14 w 77"/>
                <a:gd name="T35" fmla="*/ 31 h 77"/>
                <a:gd name="T36" fmla="*/ 7 w 77"/>
                <a:gd name="T37" fmla="*/ 31 h 77"/>
                <a:gd name="T38" fmla="*/ 0 w 77"/>
                <a:gd name="T39" fmla="*/ 38 h 77"/>
                <a:gd name="T40" fmla="*/ 7 w 77"/>
                <a:gd name="T41" fmla="*/ 46 h 77"/>
                <a:gd name="T42" fmla="*/ 14 w 77"/>
                <a:gd name="T43" fmla="*/ 46 h 77"/>
                <a:gd name="T44" fmla="*/ 16 w 77"/>
                <a:gd name="T45" fmla="*/ 51 h 77"/>
                <a:gd name="T46" fmla="*/ 11 w 77"/>
                <a:gd name="T47" fmla="*/ 56 h 77"/>
                <a:gd name="T48" fmla="*/ 11 w 77"/>
                <a:gd name="T49" fmla="*/ 66 h 77"/>
                <a:gd name="T50" fmla="*/ 22 w 77"/>
                <a:gd name="T51" fmla="*/ 66 h 77"/>
                <a:gd name="T52" fmla="*/ 26 w 77"/>
                <a:gd name="T53" fmla="*/ 61 h 77"/>
                <a:gd name="T54" fmla="*/ 32 w 77"/>
                <a:gd name="T55" fmla="*/ 63 h 77"/>
                <a:gd name="T56" fmla="*/ 32 w 77"/>
                <a:gd name="T57" fmla="*/ 70 h 77"/>
                <a:gd name="T58" fmla="*/ 39 w 77"/>
                <a:gd name="T59" fmla="*/ 77 h 77"/>
                <a:gd name="T60" fmla="*/ 46 w 77"/>
                <a:gd name="T61" fmla="*/ 70 h 77"/>
                <a:gd name="T62" fmla="*/ 46 w 77"/>
                <a:gd name="T63" fmla="*/ 63 h 77"/>
                <a:gd name="T64" fmla="*/ 51 w 77"/>
                <a:gd name="T65" fmla="*/ 61 h 77"/>
                <a:gd name="T66" fmla="*/ 56 w 77"/>
                <a:gd name="T67" fmla="*/ 66 h 77"/>
                <a:gd name="T68" fmla="*/ 66 w 77"/>
                <a:gd name="T69" fmla="*/ 66 h 77"/>
                <a:gd name="T70" fmla="*/ 66 w 77"/>
                <a:gd name="T71" fmla="*/ 56 h 77"/>
                <a:gd name="T72" fmla="*/ 61 w 77"/>
                <a:gd name="T73" fmla="*/ 51 h 77"/>
                <a:gd name="T74" fmla="*/ 64 w 77"/>
                <a:gd name="T75" fmla="*/ 46 h 77"/>
                <a:gd name="T76" fmla="*/ 70 w 77"/>
                <a:gd name="T77" fmla="*/ 46 h 77"/>
                <a:gd name="T78" fmla="*/ 77 w 77"/>
                <a:gd name="T79" fmla="*/ 38 h 77"/>
                <a:gd name="T80" fmla="*/ 70 w 77"/>
                <a:gd name="T81" fmla="*/ 31 h 77"/>
                <a:gd name="T82" fmla="*/ 39 w 77"/>
                <a:gd name="T83" fmla="*/ 57 h 77"/>
                <a:gd name="T84" fmla="*/ 20 w 77"/>
                <a:gd name="T85" fmla="*/ 38 h 77"/>
                <a:gd name="T86" fmla="*/ 39 w 77"/>
                <a:gd name="T87" fmla="*/ 20 h 77"/>
                <a:gd name="T88" fmla="*/ 57 w 77"/>
                <a:gd name="T89" fmla="*/ 38 h 77"/>
                <a:gd name="T90" fmla="*/ 39 w 77"/>
                <a:gd name="T91"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10614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儀表板</a:t>
            </a:r>
            <a:r>
              <a:rPr lang="en-US" altLang="zh-TW" dirty="0" smtClean="0">
                <a:latin typeface="標楷體" panose="03000509000000000000" pitchFamily="65" charset="-120"/>
                <a:ea typeface="標楷體" panose="03000509000000000000" pitchFamily="65" charset="-120"/>
              </a:rPr>
              <a:t>:</a:t>
            </a:r>
          </a:p>
          <a:p>
            <a:pPr lvl="1">
              <a:spcBef>
                <a:spcPts val="1417"/>
              </a:spcBef>
              <a:buClr>
                <a:schemeClr val="tx1"/>
              </a:buClr>
            </a:pPr>
            <a:r>
              <a:rPr lang="zh-TW" altLang="en-US" dirty="0" smtClean="0">
                <a:solidFill>
                  <a:schemeClr val="tx2"/>
                </a:solidFill>
                <a:latin typeface="標楷體" panose="03000509000000000000" pitchFamily="65" charset="-120"/>
                <a:ea typeface="標楷體" panose="03000509000000000000" pitchFamily="65" charset="-120"/>
              </a:rPr>
              <a:t>底色不同表示</a:t>
            </a:r>
            <a:r>
              <a:rPr lang="zh-TW" altLang="en-US" dirty="0" smtClean="0">
                <a:solidFill>
                  <a:srgbClr val="FF0000"/>
                </a:solidFill>
                <a:latin typeface="標楷體" panose="03000509000000000000" pitchFamily="65" charset="-120"/>
                <a:ea typeface="標楷體" panose="03000509000000000000" pitchFamily="65" charset="-120"/>
              </a:rPr>
              <a:t>異常狀態</a:t>
            </a:r>
            <a:r>
              <a:rPr lang="zh-TW" altLang="en-US" dirty="0" smtClean="0">
                <a:latin typeface="標楷體" panose="03000509000000000000" pitchFamily="65" charset="-120"/>
                <a:ea typeface="標楷體" panose="03000509000000000000" pitchFamily="65" charset="-120"/>
              </a:rPr>
              <a:t>，用以提醒管理人員。</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16</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p:cNvPicPr/>
          <p:nvPr/>
        </p:nvPicPr>
        <p:blipFill>
          <a:blip r:embed="rId3"/>
          <a:stretch>
            <a:fillRect/>
          </a:stretch>
        </p:blipFill>
        <p:spPr>
          <a:xfrm>
            <a:off x="677020" y="1975821"/>
            <a:ext cx="7789960" cy="4511667"/>
          </a:xfrm>
          <a:prstGeom prst="rect">
            <a:avLst/>
          </a:prstGeom>
        </p:spPr>
      </p:pic>
    </p:spTree>
    <p:extLst>
      <p:ext uri="{BB962C8B-B14F-4D97-AF65-F5344CB8AC3E}">
        <p14:creationId xmlns:p14="http://schemas.microsoft.com/office/powerpoint/2010/main" val="2586413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感應裝置設定</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隨工廠特性增減</a:t>
            </a: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感應裝置</a:t>
            </a:r>
            <a:r>
              <a:rPr lang="zh-TW" altLang="en-US"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17</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descr="C:\Users\hrne\AppData\Local\Microsoft\Windows\INetCache\Content.Word\圖4_3A感應裝置.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 y="1988840"/>
            <a:ext cx="8995410" cy="3971131"/>
          </a:xfrm>
          <a:prstGeom prst="rect">
            <a:avLst/>
          </a:prstGeom>
          <a:noFill/>
          <a:ln>
            <a:noFill/>
          </a:ln>
        </p:spPr>
      </p:pic>
    </p:spTree>
    <p:extLst>
      <p:ext uri="{BB962C8B-B14F-4D97-AF65-F5344CB8AC3E}">
        <p14:creationId xmlns:p14="http://schemas.microsoft.com/office/powerpoint/2010/main" val="2124826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18</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感應模組設</a:t>
            </a:r>
            <a:r>
              <a:rPr lang="zh-TW" altLang="en-US" dirty="0">
                <a:solidFill>
                  <a:srgbClr val="0070C0"/>
                </a:solidFill>
                <a:latin typeface="標楷體" panose="03000509000000000000" pitchFamily="65" charset="-120"/>
                <a:ea typeface="標楷體" panose="03000509000000000000" pitchFamily="65" charset="-120"/>
              </a:rPr>
              <a:t>定</a:t>
            </a:r>
            <a:r>
              <a:rPr lang="en-US" altLang="zh-TW" dirty="0" smtClean="0">
                <a:latin typeface="標楷體" panose="03000509000000000000" pitchFamily="65" charset="-120"/>
                <a:ea typeface="標楷體" panose="03000509000000000000" pitchFamily="65" charset="-120"/>
              </a:rPr>
              <a:t>:</a:t>
            </a:r>
          </a:p>
          <a:p>
            <a:pPr lvl="1"/>
            <a:r>
              <a:rPr lang="zh-TW" altLang="en-US" dirty="0" smtClean="0">
                <a:latin typeface="標楷體" panose="03000509000000000000" pitchFamily="65" charset="-120"/>
                <a:ea typeface="標楷體" panose="03000509000000000000" pitchFamily="65" charset="-120"/>
              </a:rPr>
              <a:t>調整各模組</a:t>
            </a:r>
            <a:r>
              <a:rPr lang="zh-TW" altLang="en-US" dirty="0" smtClean="0">
                <a:solidFill>
                  <a:srgbClr val="FF0000"/>
                </a:solidFill>
                <a:latin typeface="標楷體" panose="03000509000000000000" pitchFamily="65" charset="-120"/>
                <a:ea typeface="標楷體" panose="03000509000000000000" pitchFamily="65" charset="-120"/>
              </a:rPr>
              <a:t>警示值</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p:txBody>
      </p:sp>
      <p:pic>
        <p:nvPicPr>
          <p:cNvPr id="36" name="Picture 2" descr="圖4_4A警戒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52" y="1873128"/>
            <a:ext cx="8662378" cy="210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676" y="3958507"/>
            <a:ext cx="6948488" cy="2560440"/>
          </a:xfrm>
          <a:prstGeom prst="rect">
            <a:avLst/>
          </a:prstGeom>
        </p:spPr>
      </p:pic>
      <p:cxnSp>
        <p:nvCxnSpPr>
          <p:cNvPr id="13" name="直線單箭頭接點 12"/>
          <p:cNvCxnSpPr/>
          <p:nvPr/>
        </p:nvCxnSpPr>
        <p:spPr bwMode="auto">
          <a:xfrm flipH="1">
            <a:off x="1763688" y="3195320"/>
            <a:ext cx="105752" cy="1457816"/>
          </a:xfrm>
          <a:prstGeom prst="straightConnector1">
            <a:avLst/>
          </a:prstGeom>
          <a:solidFill>
            <a:schemeClr val="accent1"/>
          </a:solidFill>
          <a:ln w="9525" cap="flat" cmpd="sng" algn="ctr">
            <a:solidFill>
              <a:srgbClr val="F31515"/>
            </a:solidFill>
            <a:prstDash val="solid"/>
            <a:round/>
            <a:headEnd type="none" w="med" len="med"/>
            <a:tailEnd type="triangle"/>
          </a:ln>
          <a:effectLst/>
        </p:spPr>
      </p:cxnSp>
    </p:spTree>
    <p:extLst>
      <p:ext uri="{BB962C8B-B14F-4D97-AF65-F5344CB8AC3E}">
        <p14:creationId xmlns:p14="http://schemas.microsoft.com/office/powerpoint/2010/main" val="1990368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(5/9)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報表資</a:t>
            </a:r>
            <a:r>
              <a:rPr lang="zh-TW" altLang="en-US" dirty="0">
                <a:solidFill>
                  <a:srgbClr val="0070C0"/>
                </a:solidFill>
                <a:latin typeface="標楷體" panose="03000509000000000000" pitchFamily="65" charset="-120"/>
                <a:ea typeface="標楷體" panose="03000509000000000000" pitchFamily="65" charset="-120"/>
              </a:rPr>
              <a:t>料</a:t>
            </a:r>
            <a:r>
              <a:rPr lang="en-US" altLang="zh-TW" dirty="0" smtClean="0">
                <a:latin typeface="標楷體" panose="03000509000000000000" pitchFamily="65" charset="-120"/>
                <a:ea typeface="標楷體" panose="03000509000000000000" pitchFamily="65" charset="-120"/>
              </a:rPr>
              <a:t>:</a:t>
            </a:r>
          </a:p>
          <a:p>
            <a:pPr lvl="1">
              <a:buClr>
                <a:schemeClr val="tx1"/>
              </a:buClr>
            </a:pPr>
            <a:r>
              <a:rPr lang="zh-TW" altLang="en-US" dirty="0" smtClean="0">
                <a:solidFill>
                  <a:srgbClr val="FF0000"/>
                </a:solidFill>
                <a:latin typeface="標楷體" panose="03000509000000000000" pitchFamily="65" charset="-120"/>
                <a:ea typeface="標楷體" panose="03000509000000000000" pitchFamily="65" charset="-120"/>
              </a:rPr>
              <a:t>溫</a:t>
            </a:r>
            <a:r>
              <a:rPr lang="zh-TW" altLang="en-US" dirty="0">
                <a:solidFill>
                  <a:srgbClr val="FF0000"/>
                </a:solidFill>
                <a:latin typeface="標楷體" panose="03000509000000000000" pitchFamily="65" charset="-120"/>
                <a:ea typeface="標楷體" panose="03000509000000000000" pitchFamily="65" charset="-120"/>
              </a:rPr>
              <a:t>濕度</a:t>
            </a:r>
            <a:r>
              <a:rPr lang="zh-TW" altLang="en-US" dirty="0" smtClean="0">
                <a:latin typeface="標楷體" panose="03000509000000000000" pitchFamily="65" charset="-120"/>
                <a:ea typeface="標楷體" panose="03000509000000000000" pitchFamily="65" charset="-120"/>
              </a:rPr>
              <a:t>資料。</a:t>
            </a:r>
            <a:endParaRPr lang="en-US" altLang="zh-TW" dirty="0" smtClean="0">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3"/>
          <a:stretch>
            <a:fillRect/>
          </a:stretch>
        </p:blipFill>
        <p:spPr>
          <a:xfrm>
            <a:off x="326504" y="1916832"/>
            <a:ext cx="8562429" cy="4104456"/>
          </a:xfrm>
          <a:prstGeom prst="rect">
            <a:avLst/>
          </a:prstGeom>
        </p:spPr>
      </p:pic>
    </p:spTree>
    <p:extLst>
      <p:ext uri="{BB962C8B-B14F-4D97-AF65-F5344CB8AC3E}">
        <p14:creationId xmlns:p14="http://schemas.microsoft.com/office/powerpoint/2010/main" val="1014305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Outline</a:t>
            </a:r>
          </a:p>
        </p:txBody>
      </p:sp>
      <p:sp>
        <p:nvSpPr>
          <p:cNvPr id="17411" name="Content Placeholder 2"/>
          <p:cNvSpPr>
            <a:spLocks noGrp="1"/>
          </p:cNvSpPr>
          <p:nvPr>
            <p:ph idx="1"/>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研究目的</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相關</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en-US" altLang="zh-TW" sz="320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412"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B64C4BE5-6A23-4DFD-ABB3-597C03BFC83C}" type="slidenum">
              <a:rPr lang="en-US" altLang="zh-TW" smtClean="0">
                <a:latin typeface="Courier New" pitchFamily="49" charset="0"/>
              </a:rPr>
              <a:pPr eaLnBrk="1" hangingPunct="1"/>
              <a:t>2</a:t>
            </a:fld>
            <a:endParaRPr lang="en-US" altLang="zh-TW" smtClean="0">
              <a:latin typeface="Courier New" pitchFamily="49"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(6/9)</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溫濕度及重量感應模組</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20</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Picture 3" descr="圖4_6A溫濕度重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1378" y="1949129"/>
            <a:ext cx="3681682" cy="354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3"/>
          <p:cNvSpPr txBox="1"/>
          <p:nvPr/>
        </p:nvSpPr>
        <p:spPr>
          <a:xfrm>
            <a:off x="378156" y="2084705"/>
            <a:ext cx="1498595"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溫濕度感應</a:t>
            </a:r>
            <a:endParaRPr lang="en-US" altLang="zh-TW"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3" name="文本框 91"/>
          <p:cNvSpPr txBox="1"/>
          <p:nvPr/>
        </p:nvSpPr>
        <p:spPr>
          <a:xfrm>
            <a:off x="567702" y="3667657"/>
            <a:ext cx="1257622"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重量感應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pic>
        <p:nvPicPr>
          <p:cNvPr id="44034" name="Picture 2" descr="圖4_6B溫濕度重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1836" y="1989769"/>
            <a:ext cx="3310753" cy="355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群組 14"/>
          <p:cNvGrpSpPr/>
          <p:nvPr/>
        </p:nvGrpSpPr>
        <p:grpSpPr>
          <a:xfrm>
            <a:off x="567702" y="2272294"/>
            <a:ext cx="1618032" cy="207782"/>
            <a:chOff x="1068164" y="3424466"/>
            <a:chExt cx="1271588" cy="300038"/>
          </a:xfrm>
        </p:grpSpPr>
        <p:sp>
          <p:nvSpPr>
            <p:cNvPr id="16"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
          <p:cNvGrpSpPr/>
          <p:nvPr/>
        </p:nvGrpSpPr>
        <p:grpSpPr>
          <a:xfrm>
            <a:off x="772353" y="3755115"/>
            <a:ext cx="1104398" cy="257756"/>
            <a:chOff x="1068164" y="3424466"/>
            <a:chExt cx="1271588" cy="300038"/>
          </a:xfrm>
        </p:grpSpPr>
        <p:sp>
          <p:nvSpPr>
            <p:cNvPr id="11"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96627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(7/9)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21</a:t>
            </a:fld>
            <a:endParaRPr lang="en-US" altLang="zh-TW"/>
          </a:p>
        </p:txBody>
      </p:sp>
      <p:sp>
        <p:nvSpPr>
          <p:cNvPr id="27"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裁切機</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pic>
        <p:nvPicPr>
          <p:cNvPr id="28" name="圖片 27" descr="C:\Users\hrne\AppData\Local\Microsoft\Windows\INetCache\Content.Word\圖4_9B裁切機.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820" y="1844824"/>
            <a:ext cx="3655060" cy="3892710"/>
          </a:xfrm>
          <a:prstGeom prst="rect">
            <a:avLst/>
          </a:prstGeom>
          <a:noFill/>
          <a:ln>
            <a:noFill/>
          </a:ln>
        </p:spPr>
      </p:pic>
      <p:pic>
        <p:nvPicPr>
          <p:cNvPr id="29" name="圖片 28" descr="C:\Users\hrne\AppData\Local\Microsoft\Windows\INetCache\Content.Word\圖4_9C裁切機.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1844824"/>
            <a:ext cx="4082415" cy="4138136"/>
          </a:xfrm>
          <a:prstGeom prst="rect">
            <a:avLst/>
          </a:prstGeom>
          <a:noFill/>
          <a:ln>
            <a:noFill/>
          </a:ln>
        </p:spPr>
      </p:pic>
      <p:sp>
        <p:nvSpPr>
          <p:cNvPr id="3" name="矩形 2"/>
          <p:cNvSpPr/>
          <p:nvPr/>
        </p:nvSpPr>
        <p:spPr bwMode="auto">
          <a:xfrm>
            <a:off x="2771800" y="4581128"/>
            <a:ext cx="720080" cy="432048"/>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sp>
        <p:nvSpPr>
          <p:cNvPr id="9" name="矩形 8"/>
          <p:cNvSpPr/>
          <p:nvPr/>
        </p:nvSpPr>
        <p:spPr bwMode="auto">
          <a:xfrm>
            <a:off x="6191201" y="5157192"/>
            <a:ext cx="613047" cy="360040"/>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cxnSp>
        <p:nvCxnSpPr>
          <p:cNvPr id="11" name="直線單箭頭接點 10"/>
          <p:cNvCxnSpPr>
            <a:stCxn id="3" idx="3"/>
            <a:endCxn id="9" idx="1"/>
          </p:cNvCxnSpPr>
          <p:nvPr/>
        </p:nvCxnSpPr>
        <p:spPr bwMode="auto">
          <a:xfrm>
            <a:off x="3491880" y="4797152"/>
            <a:ext cx="2699321" cy="54006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570305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3"/>
          <a:stretch>
            <a:fillRect/>
          </a:stretch>
        </p:blipFill>
        <p:spPr>
          <a:xfrm>
            <a:off x="4550824" y="4543549"/>
            <a:ext cx="4485226" cy="1778863"/>
          </a:xfrm>
          <a:prstGeom prst="rect">
            <a:avLst/>
          </a:prstGeom>
        </p:spPr>
      </p:pic>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(8/9)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22</a:t>
            </a:fld>
            <a:endParaRPr lang="en-US" altLang="zh-TW"/>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廠區任意位置</a:t>
            </a:r>
            <a:r>
              <a:rPr lang="en-US" altLang="zh-TW" dirty="0">
                <a:latin typeface="標楷體" panose="03000509000000000000" pitchFamily="65" charset="-120"/>
                <a:ea typeface="標楷體" panose="03000509000000000000" pitchFamily="65" charset="-120"/>
              </a:rPr>
              <a:t>:</a:t>
            </a:r>
            <a:endParaRPr lang="zh-TW" altLang="en-US" dirty="0"/>
          </a:p>
        </p:txBody>
      </p:sp>
      <p:pic>
        <p:nvPicPr>
          <p:cNvPr id="8" name="Picture 2" descr="圖4_12B產區位置"/>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906" y="1630206"/>
            <a:ext cx="3600400" cy="329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bwMode="auto">
          <a:xfrm>
            <a:off x="1547664" y="4448156"/>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pic>
        <p:nvPicPr>
          <p:cNvPr id="19" name="圖片 18"/>
          <p:cNvPicPr>
            <a:picLocks noChangeAspect="1"/>
          </p:cNvPicPr>
          <p:nvPr/>
        </p:nvPicPr>
        <p:blipFill>
          <a:blip r:embed="rId5"/>
          <a:stretch>
            <a:fillRect/>
          </a:stretch>
        </p:blipFill>
        <p:spPr>
          <a:xfrm>
            <a:off x="4590988" y="947738"/>
            <a:ext cx="4445062" cy="3709516"/>
          </a:xfrm>
          <a:prstGeom prst="rect">
            <a:avLst/>
          </a:prstGeom>
        </p:spPr>
      </p:pic>
      <p:sp>
        <p:nvSpPr>
          <p:cNvPr id="21" name="矩形 20"/>
          <p:cNvSpPr/>
          <p:nvPr/>
        </p:nvSpPr>
        <p:spPr bwMode="auto">
          <a:xfrm>
            <a:off x="6192404" y="4174340"/>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22" name="矩形 21"/>
          <p:cNvSpPr/>
          <p:nvPr/>
        </p:nvSpPr>
        <p:spPr bwMode="auto">
          <a:xfrm>
            <a:off x="6372200" y="5733256"/>
            <a:ext cx="2376264" cy="33022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Tree>
    <p:extLst>
      <p:ext uri="{BB962C8B-B14F-4D97-AF65-F5344CB8AC3E}">
        <p14:creationId xmlns:p14="http://schemas.microsoft.com/office/powerpoint/2010/main" val="39249098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(9/9)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23</a:t>
            </a:fld>
            <a:endParaRPr lang="en-US" altLang="zh-TW"/>
          </a:p>
        </p:txBody>
      </p:sp>
      <p:sp>
        <p:nvSpPr>
          <p:cNvPr id="6" name="內容版面配置區 5"/>
          <p:cNvSpPr>
            <a:spLocks noGrp="1"/>
          </p:cNvSpPr>
          <p:nvPr>
            <p:ph idx="1"/>
          </p:nvPr>
        </p:nvSpPr>
        <p:spPr/>
        <p:txBody>
          <a:bodyPr/>
          <a:lstStyle/>
          <a:p>
            <a:pPr>
              <a:spcBef>
                <a:spcPts val="1417"/>
              </a:spcBef>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即時監控傳輸實驗</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模擬分別連接</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感應裝置的傳輸時間。</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測試</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次及</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，每次間隔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秒計算其平均回應時間</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endParaRPr lang="zh-TW" altLang="en-US" dirty="0"/>
          </a:p>
        </p:txBody>
      </p:sp>
      <p:pic>
        <p:nvPicPr>
          <p:cNvPr id="8" name="圖片 7"/>
          <p:cNvPicPr>
            <a:picLocks noChangeAspect="1"/>
          </p:cNvPicPr>
          <p:nvPr/>
        </p:nvPicPr>
        <p:blipFill>
          <a:blip r:embed="rId3"/>
          <a:stretch>
            <a:fillRect/>
          </a:stretch>
        </p:blipFill>
        <p:spPr>
          <a:xfrm>
            <a:off x="1797844" y="2564904"/>
            <a:ext cx="5619750" cy="3352800"/>
          </a:xfrm>
          <a:prstGeom prst="rect">
            <a:avLst/>
          </a:prstGeom>
        </p:spPr>
      </p:pic>
    </p:spTree>
    <p:extLst>
      <p:ext uri="{BB962C8B-B14F-4D97-AF65-F5344CB8AC3E}">
        <p14:creationId xmlns:p14="http://schemas.microsoft.com/office/powerpoint/2010/main" val="15634333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24</a:t>
            </a:fld>
            <a:endParaRPr lang="en-US" altLang="zh-TW"/>
          </a:p>
        </p:txBody>
      </p:sp>
      <p:sp>
        <p:nvSpPr>
          <p:cNvPr id="3" name="內容版面配置區 2"/>
          <p:cNvSpPr>
            <a:spLocks noGrp="1"/>
          </p:cNvSpPr>
          <p:nvPr>
            <p:ph idx="1"/>
          </p:nvPr>
        </p:nvSpPr>
        <p:spPr/>
        <p:txBody>
          <a:bodyPr/>
          <a:lstStyle/>
          <a:p>
            <a:pPr>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工廠</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即時監控資訊系統</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利用外接感應裝置</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自動</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收集</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工具機</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資料</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並儲存在資料庫中</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無線網路</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傳輸資料</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電腦</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或</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智慧型裝置</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監控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連接</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50</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台感應裝置下</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回應時間仍在</a:t>
            </a:r>
            <a:r>
              <a:rPr lang="en-US"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秒</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依照目前工具機的即時</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運作</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狀態，搭配過往的資料調整</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工廠</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產能，為工廠的</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目標作</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準備。</a:t>
            </a:r>
            <a:endParaRPr lang="zh-TW" altLang="zh-TW" dirty="0"/>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43536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J</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Schlechtendahl</a:t>
            </a:r>
            <a:r>
              <a:rPr lang="en-US" altLang="zh-TW" sz="1400" dirty="0">
                <a:latin typeface="Times New Roman" panose="02020603050405020304" pitchFamily="18" charset="0"/>
                <a:cs typeface="Times New Roman" panose="02020603050405020304" pitchFamily="18" charset="0"/>
              </a:rPr>
              <a:t>, M. </a:t>
            </a:r>
            <a:r>
              <a:rPr lang="en-US" altLang="zh-TW" sz="1400" dirty="0" err="1">
                <a:latin typeface="Times New Roman" panose="02020603050405020304" pitchFamily="18" charset="0"/>
                <a:cs typeface="Times New Roman" panose="02020603050405020304" pitchFamily="18" charset="0"/>
              </a:rPr>
              <a:t>Keinert</a:t>
            </a:r>
            <a:r>
              <a:rPr lang="en-US" altLang="zh-TW" sz="1400" dirty="0">
                <a:latin typeface="Times New Roman" panose="02020603050405020304" pitchFamily="18" charset="0"/>
                <a:cs typeface="Times New Roman" panose="02020603050405020304" pitchFamily="18" charset="0"/>
              </a:rPr>
              <a:t>, F. </a:t>
            </a:r>
            <a:r>
              <a:rPr lang="en-US" altLang="zh-TW" sz="1400" dirty="0" err="1">
                <a:latin typeface="Times New Roman" panose="02020603050405020304" pitchFamily="18" charset="0"/>
                <a:cs typeface="Times New Roman" panose="02020603050405020304" pitchFamily="18" charset="0"/>
              </a:rPr>
              <a:t>Kretschmer</a:t>
            </a:r>
            <a:r>
              <a:rPr lang="en-US" altLang="zh-TW" sz="1400" dirty="0">
                <a:latin typeface="Times New Roman" panose="02020603050405020304" pitchFamily="18" charset="0"/>
                <a:cs typeface="Times New Roman" panose="02020603050405020304" pitchFamily="18" charset="0"/>
              </a:rPr>
              <a:t>, A. </a:t>
            </a:r>
            <a:r>
              <a:rPr lang="en-US" altLang="zh-TW" sz="1400" dirty="0" err="1">
                <a:latin typeface="Times New Roman" panose="02020603050405020304" pitchFamily="18" charset="0"/>
                <a:cs typeface="Times New Roman" panose="02020603050405020304" pitchFamily="18" charset="0"/>
              </a:rPr>
              <a:t>Lechler</a:t>
            </a:r>
            <a:r>
              <a:rPr lang="en-US" altLang="zh-TW" sz="1400" dirty="0">
                <a:latin typeface="Times New Roman" panose="02020603050405020304" pitchFamily="18" charset="0"/>
                <a:cs typeface="Times New Roman" panose="02020603050405020304" pitchFamily="18" charset="0"/>
              </a:rPr>
              <a:t>, and A. </a:t>
            </a:r>
            <a:r>
              <a:rPr lang="en-US" altLang="zh-TW" sz="1400" dirty="0" err="1">
                <a:latin typeface="Times New Roman" panose="02020603050405020304" pitchFamily="18" charset="0"/>
                <a:cs typeface="Times New Roman" panose="02020603050405020304" pitchFamily="18" charset="0"/>
              </a:rPr>
              <a:t>Verl</a:t>
            </a:r>
            <a:r>
              <a:rPr lang="en-US" altLang="zh-TW" sz="1400" dirty="0">
                <a:latin typeface="Times New Roman" panose="02020603050405020304" pitchFamily="18" charset="0"/>
                <a:cs typeface="Times New Roman" panose="02020603050405020304" pitchFamily="18" charset="0"/>
              </a:rPr>
              <a:t>, “Making Existing Production Systems Industry 4.0-Ready,“ Production Engineering, vol. 9, no. 1, pp. 143-148, 2015.</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F</a:t>
            </a:r>
            <a:r>
              <a:rPr lang="en-US" altLang="zh-TW" sz="1400" dirty="0">
                <a:latin typeface="Times New Roman" panose="02020603050405020304" pitchFamily="18" charset="0"/>
                <a:cs typeface="Times New Roman" panose="02020603050405020304" pitchFamily="18" charset="0"/>
              </a:rPr>
              <a:t>. Griffiths and M. </a:t>
            </a:r>
            <a:r>
              <a:rPr lang="en-US" altLang="zh-TW" sz="1400" dirty="0" err="1">
                <a:latin typeface="Times New Roman" panose="02020603050405020304" pitchFamily="18" charset="0"/>
                <a:cs typeface="Times New Roman" panose="02020603050405020304" pitchFamily="18" charset="0"/>
              </a:rPr>
              <a:t>Ooi</a:t>
            </a:r>
            <a:r>
              <a:rPr lang="en-US" altLang="zh-TW" sz="1400" dirty="0">
                <a:latin typeface="Times New Roman" panose="02020603050405020304" pitchFamily="18" charset="0"/>
                <a:cs typeface="Times New Roman" panose="02020603050405020304" pitchFamily="18" charset="0"/>
              </a:rPr>
              <a:t>, “The Fourth Industrial Revolution - Industry 4.0 and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IEEE Instrumentation &amp; Measurement Magazine, vol. 78, pp. 218-235, Feb. 2019. </a:t>
            </a:r>
            <a:endParaRPr lang="en-US"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3] 	</a:t>
            </a:r>
            <a:r>
              <a:rPr lang="en-US" altLang="zh-TW" sz="1400" dirty="0" smtClean="0">
                <a:latin typeface="Times New Roman" panose="02020603050405020304" pitchFamily="18" charset="0"/>
                <a:cs typeface="Times New Roman" panose="02020603050405020304" pitchFamily="18" charset="0"/>
              </a:rPr>
              <a:t>D</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Raposo</a:t>
            </a:r>
            <a:r>
              <a:rPr lang="en-US" altLang="zh-TW" sz="1400" dirty="0">
                <a:latin typeface="Times New Roman" panose="02020603050405020304" pitchFamily="18" charset="0"/>
                <a:cs typeface="Times New Roman" panose="02020603050405020304" pitchFamily="18" charset="0"/>
              </a:rPr>
              <a:t>, A. Rodrigues, S. </a:t>
            </a:r>
            <a:r>
              <a:rPr lang="en-US" altLang="zh-TW" sz="1400" dirty="0" err="1">
                <a:latin typeface="Times New Roman" panose="02020603050405020304" pitchFamily="18" charset="0"/>
                <a:cs typeface="Times New Roman" panose="02020603050405020304" pitchFamily="18" charset="0"/>
              </a:rPr>
              <a:t>Sinche</a:t>
            </a:r>
            <a:r>
              <a:rPr lang="en-US" altLang="zh-TW" sz="1400" dirty="0">
                <a:latin typeface="Times New Roman" panose="02020603050405020304" pitchFamily="18" charset="0"/>
                <a:cs typeface="Times New Roman" panose="02020603050405020304" pitchFamily="18" charset="0"/>
              </a:rPr>
              <a:t>, J. S. Silva, and F. </a:t>
            </a:r>
            <a:r>
              <a:rPr lang="en-US" altLang="zh-TW" sz="1400" dirty="0" err="1">
                <a:latin typeface="Times New Roman" panose="02020603050405020304" pitchFamily="18" charset="0"/>
                <a:cs typeface="Times New Roman" panose="02020603050405020304" pitchFamily="18" charset="0"/>
              </a:rPr>
              <a:t>Boavida</a:t>
            </a:r>
            <a:r>
              <a:rPr lang="en-US" altLang="zh-TW" sz="1400" dirty="0">
                <a:latin typeface="Times New Roman" panose="02020603050405020304" pitchFamily="18" charset="0"/>
                <a:cs typeface="Times New Roman" panose="02020603050405020304" pitchFamily="18" charset="0"/>
              </a:rPr>
              <a:t>, “Industrial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Monitoring: Technologies and Architecture Proposal,” Sensors, vol. 18, no. 10, pp. 3658, Oct. 2018.</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[4]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Dandan</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Zhang, </a:t>
            </a:r>
            <a:r>
              <a:rPr lang="en-US" altLang="zh-TW" sz="1400" dirty="0" err="1">
                <a:latin typeface="Times New Roman" panose="02020603050405020304" pitchFamily="18" charset="0"/>
                <a:cs typeface="Times New Roman" panose="02020603050405020304" pitchFamily="18" charset="0"/>
              </a:rPr>
              <a:t>Zhiqiang</a:t>
            </a:r>
            <a:r>
              <a:rPr lang="en-US" altLang="zh-TW" sz="1400" dirty="0">
                <a:latin typeface="Times New Roman" panose="02020603050405020304" pitchFamily="18" charset="0"/>
                <a:cs typeface="Times New Roman" panose="02020603050405020304" pitchFamily="18" charset="0"/>
              </a:rPr>
              <a:t> Wei, and </a:t>
            </a:r>
            <a:r>
              <a:rPr lang="en-US" altLang="zh-TW" sz="1400" dirty="0" err="1">
                <a:latin typeface="Times New Roman" panose="02020603050405020304" pitchFamily="18" charset="0"/>
                <a:cs typeface="Times New Roman" panose="02020603050405020304" pitchFamily="18" charset="0"/>
              </a:rPr>
              <a:t>Yongquan</a:t>
            </a:r>
            <a:r>
              <a:rPr lang="en-US" altLang="zh-TW" sz="1400" dirty="0">
                <a:latin typeface="Times New Roman" panose="02020603050405020304" pitchFamily="18" charset="0"/>
                <a:cs typeface="Times New Roman" panose="02020603050405020304" pitchFamily="18" charset="0"/>
              </a:rPr>
              <a:t> Yang, “Research on Lightweight MVC Framework based on Spring MVC and </a:t>
            </a:r>
            <a:r>
              <a:rPr lang="en-US" altLang="zh-TW" sz="1400" dirty="0" err="1">
                <a:latin typeface="Times New Roman" panose="02020603050405020304" pitchFamily="18" charset="0"/>
                <a:cs typeface="Times New Roman" panose="02020603050405020304" pitchFamily="18" charset="0"/>
              </a:rPr>
              <a:t>Mybatis</a:t>
            </a:r>
            <a:r>
              <a:rPr lang="en-US" altLang="zh-TW" sz="1400" dirty="0">
                <a:latin typeface="Times New Roman" panose="02020603050405020304" pitchFamily="18" charset="0"/>
                <a:cs typeface="Times New Roman" panose="02020603050405020304" pitchFamily="18" charset="0"/>
              </a:rPr>
              <a:t>,” in Proc. Sixth International Symposium on Computational Intelligence and Design (ISCID) 2013, Oct. 2013, ISBN 978–1-4799-0906-3.</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[5]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Leff</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Avraham, </a:t>
            </a:r>
            <a:r>
              <a:rPr lang="en-US" altLang="zh-TW" sz="1400" dirty="0" err="1">
                <a:latin typeface="Times New Roman" panose="02020603050405020304" pitchFamily="18" charset="0"/>
                <a:cs typeface="Times New Roman" panose="02020603050405020304" pitchFamily="18" charset="0"/>
              </a:rPr>
              <a:t>Rayfield</a:t>
            </a:r>
            <a:r>
              <a:rPr lang="en-US" altLang="zh-TW" sz="1400" dirty="0">
                <a:latin typeface="Times New Roman" panose="02020603050405020304" pitchFamily="18" charset="0"/>
                <a:cs typeface="Times New Roman" panose="02020603050405020304" pitchFamily="18" charset="0"/>
              </a:rPr>
              <a:t>, and James T, “Web-Application Development Using the Model/View/Controller design Pattern,” in </a:t>
            </a:r>
            <a:r>
              <a:rPr lang="en-US" altLang="zh-TW" sz="1400" dirty="0" err="1">
                <a:latin typeface="Times New Roman" panose="02020603050405020304" pitchFamily="18" charset="0"/>
                <a:cs typeface="Times New Roman" panose="02020603050405020304" pitchFamily="18" charset="0"/>
              </a:rPr>
              <a:t>Proc</a:t>
            </a:r>
            <a:r>
              <a:rPr lang="en-US" altLang="zh-TW" sz="1400" dirty="0">
                <a:latin typeface="Times New Roman" panose="02020603050405020304" pitchFamily="18" charset="0"/>
                <a:cs typeface="Times New Roman" panose="02020603050405020304" pitchFamily="18" charset="0"/>
              </a:rPr>
              <a:t>  IEEE Enterprise Distributed Object Computing Conference, pp. 118-127, Sept. 2001.</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Ethan </a:t>
            </a:r>
            <a:r>
              <a:rPr lang="en-US" altLang="zh-TW" sz="1400" dirty="0" err="1">
                <a:latin typeface="Times New Roman" panose="02020603050405020304" pitchFamily="18" charset="0"/>
                <a:cs typeface="Times New Roman" panose="02020603050405020304" pitchFamily="18" charset="0"/>
              </a:rPr>
              <a:t>Marcotte</a:t>
            </a:r>
            <a:r>
              <a:rPr lang="en-US" altLang="zh-TW" sz="1400" dirty="0">
                <a:latin typeface="Times New Roman" panose="02020603050405020304" pitchFamily="18" charset="0"/>
                <a:cs typeface="Times New Roman" panose="02020603050405020304" pitchFamily="18" charset="0"/>
              </a:rPr>
              <a:t>, Responsive Web Design, A List Apart, May 2010.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Amy </a:t>
            </a:r>
            <a:r>
              <a:rPr lang="en-US" altLang="zh-TW" sz="1400" dirty="0" err="1">
                <a:latin typeface="Times New Roman" panose="02020603050405020304" pitchFamily="18" charset="0"/>
                <a:cs typeface="Times New Roman" panose="02020603050405020304" pitchFamily="18" charset="0"/>
              </a:rPr>
              <a:t>Schade</a:t>
            </a:r>
            <a:r>
              <a:rPr lang="en-US" altLang="zh-TW" sz="1400" dirty="0">
                <a:latin typeface="Times New Roman" panose="02020603050405020304" pitchFamily="18" charset="0"/>
                <a:cs typeface="Times New Roman" panose="02020603050405020304" pitchFamily="18" charset="0"/>
              </a:rPr>
              <a:t>, Responsive Web Design (RWD) and User Experience, Nielson Norman Group, May 2014.</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WebView</a:t>
            </a:r>
            <a:r>
              <a:rPr lang="en-US" altLang="zh-TW" sz="1400" dirty="0">
                <a:latin typeface="Times New Roman" panose="02020603050405020304" pitchFamily="18" charset="0"/>
                <a:cs typeface="Times New Roman" panose="02020603050405020304" pitchFamily="18" charset="0"/>
              </a:rPr>
              <a:t>”[Online]. Available: https://developer.android.com/reference/android/webkit/WebView.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Arduino“[Online]. Available: https://blog.jmaker.com.tw/arduino-tutorials-1/.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WeMos</a:t>
            </a:r>
            <a:r>
              <a:rPr lang="en-US" altLang="zh-TW" sz="1400" dirty="0">
                <a:latin typeface="Times New Roman" panose="02020603050405020304" pitchFamily="18" charset="0"/>
                <a:cs typeface="Times New Roman" panose="02020603050405020304" pitchFamily="18" charset="0"/>
              </a:rPr>
              <a:t> D1 </a:t>
            </a:r>
            <a:r>
              <a:rPr lang="en-US" altLang="zh-TW" sz="1400" dirty="0" err="1">
                <a:latin typeface="Times New Roman" panose="02020603050405020304" pitchFamily="18" charset="0"/>
                <a:cs typeface="Times New Roman" panose="02020603050405020304" pitchFamily="18" charset="0"/>
              </a:rPr>
              <a:t>WiFi</a:t>
            </a:r>
            <a:r>
              <a:rPr lang="en-US" altLang="zh-TW" sz="1400" dirty="0">
                <a:latin typeface="Times New Roman" panose="02020603050405020304" pitchFamily="18" charset="0"/>
                <a:cs typeface="Times New Roman" panose="02020603050405020304" pitchFamily="18" charset="0"/>
              </a:rPr>
              <a:t>”[Online]. Available: https://www.instructables.com/id/Programming-the-WeMos-Using-Arduino-SoftwareIDE/.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[11]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dht11”[Online]. Available: https://iscixin.github.io/freakhq/DHT11/. [Accessed: 6-Aug-2020</a:t>
            </a:r>
            <a:r>
              <a:rPr lang="en-US" altLang="zh-TW" sz="1400" dirty="0" smtClean="0">
                <a:latin typeface="Times New Roman" panose="02020603050405020304" pitchFamily="18" charset="0"/>
                <a:cs typeface="Times New Roman" panose="02020603050405020304" pitchFamily="18" charset="0"/>
              </a:rPr>
              <a:t>]</a:t>
            </a:r>
          </a:p>
          <a:p>
            <a:pPr lvl="0"/>
            <a:r>
              <a:rPr lang="en-US" altLang="zh-TW" sz="1400" dirty="0">
                <a:latin typeface="Times New Roman" panose="02020603050405020304" pitchFamily="18" charset="0"/>
                <a:cs typeface="Times New Roman" panose="02020603050405020304" pitchFamily="18" charset="0"/>
              </a:rPr>
              <a:t>[12]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Hx711”[Online]. Available: https://blog.jmaker.com.tw/hx711_set/.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[13]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FileAlame</a:t>
            </a:r>
            <a:r>
              <a:rPr lang="en-US" altLang="zh-TW" sz="1400" dirty="0">
                <a:latin typeface="Times New Roman" panose="02020603050405020304" pitchFamily="18" charset="0"/>
                <a:cs typeface="Times New Roman" panose="02020603050405020304" pitchFamily="18" charset="0"/>
              </a:rPr>
              <a:t>”[Online]. Available: https://circuitdigest.com/microcontroller-projects/arduino-flame-sensor-interfacing. [Accessed: 6-Aug-2020]</a:t>
            </a:r>
            <a:endParaRPr lang="zh-TW" altLang="zh-TW" sz="1400" dirty="0">
              <a:latin typeface="Times New Roman" panose="02020603050405020304" pitchFamily="18" charset="0"/>
              <a:cs typeface="Times New Roman" panose="02020603050405020304" pitchFamily="18" charset="0"/>
            </a:endParaRPr>
          </a:p>
          <a:p>
            <a:pPr lvl="0"/>
            <a:endParaRPr lang="en-US" altLang="zh-TW" sz="1400" dirty="0" smtClean="0">
              <a:latin typeface="Times New Roman" panose="02020603050405020304" pitchFamily="18" charset="0"/>
              <a:cs typeface="Times New Roman" panose="02020603050405020304" pitchFamily="18" charset="0"/>
            </a:endParaRPr>
          </a:p>
          <a:p>
            <a:pPr lvl="0"/>
            <a:endParaRPr lang="en-US" altLang="zh-TW"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25</a:t>
            </a:fld>
            <a:endParaRPr lang="en-US" altLang="zh-TW" dirty="0"/>
          </a:p>
        </p:txBody>
      </p:sp>
    </p:spTree>
    <p:extLst>
      <p:ext uri="{BB962C8B-B14F-4D97-AF65-F5344CB8AC3E}">
        <p14:creationId xmlns:p14="http://schemas.microsoft.com/office/powerpoint/2010/main" val="47120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[14]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“Mq-7</a:t>
            </a:r>
            <a:r>
              <a:rPr lang="en-US" altLang="zh-TW" sz="1400" dirty="0">
                <a:latin typeface="Times New Roman" panose="02020603050405020304" pitchFamily="18" charset="0"/>
                <a:cs typeface="Times New Roman" panose="02020603050405020304" pitchFamily="18" charset="0"/>
              </a:rPr>
              <a:t>”[Online]. Available: http://www.learningaboutelectronics.com/Articles/MQ-7-carbon-monoxide-sensor-circuit-with-arduino.php.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15]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 ide”[Online]. Available: https://www.arduino.cc/.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Api</a:t>
            </a:r>
            <a:r>
              <a:rPr lang="en-US" altLang="zh-TW" sz="1400" dirty="0">
                <a:latin typeface="Times New Roman" panose="02020603050405020304" pitchFamily="18" charset="0"/>
                <a:cs typeface="Times New Roman" panose="02020603050405020304" pitchFamily="18" charset="0"/>
              </a:rPr>
              <a:t>”[Online]. Available: https://pydoing.blogspot.com/2011/05/java-understanding-of-java-api.html.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“Eclipse</a:t>
            </a:r>
            <a:r>
              <a:rPr lang="en-US" altLang="zh-TW" sz="1400" dirty="0">
                <a:latin typeface="Times New Roman" panose="02020603050405020304" pitchFamily="18" charset="0"/>
                <a:cs typeface="Times New Roman" panose="02020603050405020304" pitchFamily="18" charset="0"/>
              </a:rPr>
              <a:t>”[Online]. Available: https://www.eclipse.org/. [Accessed: 6-Aug-2020] </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“Apache </a:t>
            </a:r>
            <a:r>
              <a:rPr lang="en-US" altLang="zh-TW" sz="1400" dirty="0">
                <a:latin typeface="Times New Roman" panose="02020603050405020304" pitchFamily="18" charset="0"/>
                <a:cs typeface="Times New Roman" panose="02020603050405020304" pitchFamily="18" charset="0"/>
              </a:rPr>
              <a:t>Tomcat”[Online]. Available: http://tomcat.apache.org/.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Mysql</a:t>
            </a:r>
            <a:r>
              <a:rPr lang="en-US" altLang="zh-TW" sz="1400" dirty="0">
                <a:latin typeface="Times New Roman" panose="02020603050405020304" pitchFamily="18" charset="0"/>
                <a:cs typeface="Times New Roman" panose="02020603050405020304" pitchFamily="18" charset="0"/>
              </a:rPr>
              <a:t>”[Online]. Available: http://www.mysql.com/documentation.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“Hibernate</a:t>
            </a:r>
            <a:r>
              <a:rPr lang="en-US" altLang="zh-TW" sz="1400" dirty="0">
                <a:latin typeface="Times New Roman" panose="02020603050405020304" pitchFamily="18" charset="0"/>
                <a:cs typeface="Times New Roman" panose="02020603050405020304" pitchFamily="18" charset="0"/>
              </a:rPr>
              <a:t>”[Online]. Available: https://www.tutorialspoint.com/hibernate/hibernate_architecture.htm.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[21</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SiteMesh</a:t>
            </a:r>
            <a:r>
              <a:rPr lang="en-US" altLang="zh-TW" sz="1400" dirty="0">
                <a:latin typeface="Times New Roman" panose="02020603050405020304" pitchFamily="18" charset="0"/>
                <a:cs typeface="Times New Roman" panose="02020603050405020304" pitchFamily="18" charset="0"/>
              </a:rPr>
              <a:t>”[Online]. Available: https://sites.google.com/site/wintestsite1/my-blog/sitemesh-an-introduction. [Accessed: 6-Aug-2020]</a:t>
            </a:r>
            <a:endParaRPr lang="zh-TW" altLang="zh-TW" sz="1400" dirty="0">
              <a:latin typeface="Times New Roman" panose="02020603050405020304" pitchFamily="18" charset="0"/>
              <a:cs typeface="Times New Roman" panose="02020603050405020304" pitchFamily="18" charset="0"/>
            </a:endParaRPr>
          </a:p>
          <a:p>
            <a:r>
              <a:rPr lang="en-US" altLang="zh-TW" sz="1400" dirty="0" smtClean="0">
                <a:latin typeface="Times New Roman" panose="02020603050405020304" pitchFamily="18" charset="0"/>
                <a:cs typeface="Times New Roman" panose="02020603050405020304" pitchFamily="18" charset="0"/>
              </a:rPr>
              <a:t>[22]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jquery</a:t>
            </a:r>
            <a:r>
              <a:rPr lang="en-US" altLang="zh-TW" sz="1400" dirty="0">
                <a:latin typeface="Times New Roman" panose="02020603050405020304" pitchFamily="18" charset="0"/>
                <a:cs typeface="Times New Roman" panose="02020603050405020304" pitchFamily="18" charset="0"/>
              </a:rPr>
              <a:t>”[Online]. Available: https://jquery.com/.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23]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“Bootstrap</a:t>
            </a:r>
            <a:r>
              <a:rPr lang="en-US" altLang="zh-TW" sz="1400" dirty="0">
                <a:latin typeface="Times New Roman" panose="02020603050405020304" pitchFamily="18" charset="0"/>
                <a:cs typeface="Times New Roman" panose="02020603050405020304" pitchFamily="18" charset="0"/>
              </a:rPr>
              <a:t>”[Online]. Available: https://getbootstrap.com/. [Accessed: 6-Aug-2020]</a:t>
            </a:r>
            <a:endParaRPr lang="en-US" altLang="zh-TW" sz="1400" dirty="0" smtClean="0">
              <a:latin typeface="Times New Roman" panose="02020603050405020304" pitchFamily="18" charset="0"/>
              <a:cs typeface="Times New Roman" panose="02020603050405020304" pitchFamily="18" charset="0"/>
            </a:endParaRPr>
          </a:p>
          <a:p>
            <a:endParaRPr lang="zh-TW" altLang="en-US"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26</a:t>
            </a:fld>
            <a:endParaRPr lang="en-US" altLang="zh-TW" dirty="0"/>
          </a:p>
        </p:txBody>
      </p:sp>
    </p:spTree>
    <p:extLst>
      <p:ext uri="{BB962C8B-B14F-4D97-AF65-F5344CB8AC3E}">
        <p14:creationId xmlns:p14="http://schemas.microsoft.com/office/powerpoint/2010/main" val="34818140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endParaRPr lang="zh-TW" altLang="en-US" smtClean="0"/>
          </a:p>
        </p:txBody>
      </p:sp>
      <p:sp>
        <p:nvSpPr>
          <p:cNvPr id="29699"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9700" name="投影片編號版面配置區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9E0D6D0D-8A28-4F84-BA00-27FACBA56A30}" type="slidenum">
              <a:rPr lang="en-US" altLang="zh-TW" smtClean="0">
                <a:latin typeface="Courier New" pitchFamily="49" charset="0"/>
              </a:rPr>
              <a:pPr eaLnBrk="1" hangingPunct="1"/>
              <a:t>27</a:t>
            </a:fld>
            <a:endParaRPr lang="en-US" altLang="zh-TW" smtClean="0">
              <a:latin typeface="Courier New" pitchFamily="49" charset="0"/>
            </a:endParaRPr>
          </a:p>
        </p:txBody>
      </p:sp>
      <p:sp>
        <p:nvSpPr>
          <p:cNvPr id="6" name="內容版面配置區 2"/>
          <p:cNvSpPr txBox="1">
            <a:spLocks/>
          </p:cNvSpPr>
          <p:nvPr/>
        </p:nvSpPr>
        <p:spPr bwMode="auto">
          <a:xfrm>
            <a:off x="0" y="785794"/>
            <a:ext cx="9286908" cy="6072206"/>
          </a:xfrm>
          <a:prstGeom prst="rect">
            <a:avLst/>
          </a:prstGeom>
          <a:noFill/>
          <a:ln w="9525">
            <a:noFill/>
            <a:miter lim="800000"/>
            <a:headEnd/>
            <a:tailEnd/>
          </a:ln>
        </p:spPr>
        <p:txBody>
          <a:bodyPr/>
          <a:lstStyle/>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p>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endParaRPr lang="en-US" altLang="zh-TW" sz="5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en-US" altLang="zh-TW" sz="4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zh-TW" altLang="en-US" sz="2800" b="0" kern="0" dirty="0">
              <a:latin typeface="+mn-lt"/>
              <a:ea typeface="+mn-ea"/>
            </a:endParaRPr>
          </a:p>
        </p:txBody>
      </p:sp>
      <p:sp>
        <p:nvSpPr>
          <p:cNvPr id="7" name="矩形 6"/>
          <p:cNvSpPr/>
          <p:nvPr/>
        </p:nvSpPr>
        <p:spPr>
          <a:xfrm>
            <a:off x="3347864" y="3157826"/>
            <a:ext cx="2197654"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TW"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rPr>
              <a:t>Q &amp; A</a:t>
            </a:r>
            <a:endParaRPr lang="zh-TW" alt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p>
        </p:txBody>
      </p:sp>
      <p:sp>
        <p:nvSpPr>
          <p:cNvPr id="18435" name="Content Placeholder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協助傳統工廠升級，邁向</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工業</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4.0-</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為達到智慧化，須先收集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工廠內工具</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機的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各項資訊。</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3</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8" name="Picture 3" descr="圖1_1工業革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852" y="2780928"/>
            <a:ext cx="8625733" cy="20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p>
        </p:txBody>
      </p:sp>
      <p:sp>
        <p:nvSpPr>
          <p:cNvPr id="18435" name="Content Placeholder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傳統工廠</a:t>
            </a:r>
            <a:r>
              <a:rPr lang="zh-TW" altLang="en-US" dirty="0" smtClean="0">
                <a:solidFill>
                  <a:srgbClr val="FF0000"/>
                </a:solidFill>
                <a:latin typeface="標楷體" panose="03000509000000000000" pitchFamily="65" charset="-120"/>
                <a:ea typeface="標楷體" panose="03000509000000000000" pitchFamily="65" charset="-120"/>
              </a:rPr>
              <a:t>現行方式</a:t>
            </a:r>
            <a:r>
              <a:rPr lang="en-US" altLang="zh-TW" dirty="0">
                <a:latin typeface="標楷體" panose="03000509000000000000" pitchFamily="65" charset="-120"/>
                <a:ea typeface="標楷體" panose="03000509000000000000" pitchFamily="65" charset="-120"/>
              </a:rPr>
              <a:t>:</a:t>
            </a:r>
          </a:p>
          <a:p>
            <a:pPr marL="354013" lvl="1" indent="0"/>
            <a:r>
              <a:rPr lang="zh-TW" altLang="en-US" dirty="0">
                <a:latin typeface="標楷體" panose="03000509000000000000" pitchFamily="65" charset="-120"/>
                <a:ea typeface="標楷體" panose="03000509000000000000" pitchFamily="65" charset="-120"/>
              </a:rPr>
              <a:t>只能看到當下的資訊，</a:t>
            </a:r>
            <a:r>
              <a:rPr lang="zh-TW" altLang="en-US" dirty="0" smtClean="0">
                <a:latin typeface="標楷體" panose="03000509000000000000" pitchFamily="65" charset="-120"/>
                <a:ea typeface="標楷體" panose="03000509000000000000" pitchFamily="65" charset="-120"/>
              </a:rPr>
              <a:t>無法查</a:t>
            </a:r>
            <a:r>
              <a:rPr lang="zh-TW" altLang="en-US" dirty="0">
                <a:latin typeface="標楷體" panose="03000509000000000000" pitchFamily="65" charset="-120"/>
                <a:ea typeface="標楷體" panose="03000509000000000000" pitchFamily="65" charset="-120"/>
              </a:rPr>
              <a:t>詢</a:t>
            </a:r>
            <a:r>
              <a:rPr lang="zh-TW" altLang="en-US" dirty="0" smtClean="0">
                <a:latin typeface="標楷體" panose="03000509000000000000" pitchFamily="65" charset="-120"/>
                <a:ea typeface="標楷體" panose="03000509000000000000" pitchFamily="65" charset="-120"/>
              </a:rPr>
              <a:t>過往的資料</a:t>
            </a:r>
            <a:r>
              <a:rPr lang="zh-TW" altLang="en-US" dirty="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354013" lvl="1" indent="0"/>
            <a:r>
              <a:rPr lang="zh-TW" altLang="en-US" dirty="0">
                <a:latin typeface="標楷體" panose="03000509000000000000" pitchFamily="65" charset="-120"/>
                <a:ea typeface="標楷體" panose="03000509000000000000" pitchFamily="65" charset="-120"/>
              </a:rPr>
              <a:t>若無人在</a:t>
            </a:r>
            <a:r>
              <a:rPr lang="zh-TW" altLang="en-US" dirty="0" smtClean="0">
                <a:latin typeface="標楷體" panose="03000509000000000000" pitchFamily="65" charset="-120"/>
                <a:ea typeface="標楷體" panose="03000509000000000000" pitchFamily="65" charset="-120"/>
              </a:rPr>
              <a:t>現場，則</a:t>
            </a:r>
            <a:r>
              <a:rPr lang="zh-TW" altLang="en-US" dirty="0">
                <a:latin typeface="標楷體" panose="03000509000000000000" pitchFamily="65" charset="-120"/>
                <a:ea typeface="標楷體" panose="03000509000000000000" pitchFamily="65" charset="-120"/>
              </a:rPr>
              <a:t>無法得知工具機出現問題。</a:t>
            </a: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4</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6" name="圖片 5"/>
          <p:cNvPicPr>
            <a:picLocks noChangeAspect="1"/>
          </p:cNvPicPr>
          <p:nvPr/>
        </p:nvPicPr>
        <p:blipFill>
          <a:blip r:embed="rId3"/>
          <a:stretch>
            <a:fillRect/>
          </a:stretch>
        </p:blipFill>
        <p:spPr>
          <a:xfrm>
            <a:off x="279386" y="2924944"/>
            <a:ext cx="2486025" cy="2828925"/>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7459" y="2924944"/>
            <a:ext cx="2122891" cy="2828925"/>
          </a:xfrm>
          <a:prstGeom prst="rect">
            <a:avLst/>
          </a:prstGeom>
        </p:spPr>
      </p:pic>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2779" y="2924944"/>
            <a:ext cx="3669077" cy="2795782"/>
          </a:xfrm>
          <a:prstGeom prst="rect">
            <a:avLst/>
          </a:prstGeom>
        </p:spPr>
      </p:pic>
    </p:spTree>
    <p:extLst>
      <p:ext uri="{BB962C8B-B14F-4D97-AF65-F5344CB8AC3E}">
        <p14:creationId xmlns:p14="http://schemas.microsoft.com/office/powerpoint/2010/main" val="1263767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研究目的</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spcBef>
                <a:spcPts val="1417"/>
              </a:spcBef>
            </a:pPr>
            <a:r>
              <a:rPr lang="zh-TW" altLang="en-US" dirty="0">
                <a:latin typeface="標楷體" panose="03000509000000000000" pitchFamily="65" charset="-120"/>
                <a:ea typeface="標楷體" panose="03000509000000000000" pitchFamily="65" charset="-120"/>
              </a:rPr>
              <a:t>無須汰換現有工具機設備。</a:t>
            </a:r>
            <a:endParaRPr lang="en-US" altLang="zh-TW" dirty="0">
              <a:latin typeface="標楷體" panose="03000509000000000000" pitchFamily="65" charset="-120"/>
              <a:ea typeface="標楷體" panose="03000509000000000000" pitchFamily="65" charset="-120"/>
            </a:endParaRPr>
          </a:p>
          <a:p>
            <a:pPr>
              <a:spcBef>
                <a:spcPts val="1417"/>
              </a:spcBef>
            </a:pPr>
            <a:r>
              <a:rPr lang="zh-TW" altLang="zh-TW" dirty="0">
                <a:latin typeface="標楷體" panose="03000509000000000000" pitchFamily="65" charset="-120"/>
                <a:ea typeface="標楷體" panose="03000509000000000000" pitchFamily="65" charset="-120"/>
              </a:rPr>
              <a:t>工具機旁邊安裝感應裝置即可</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a:spcBef>
                <a:spcPts val="1417"/>
              </a:spcBef>
            </a:pPr>
            <a:r>
              <a:rPr lang="zh-TW" altLang="en-US" dirty="0" smtClean="0">
                <a:latin typeface="標楷體" panose="03000509000000000000" pitchFamily="65" charset="-120"/>
                <a:ea typeface="標楷體" panose="03000509000000000000" pitchFamily="65" charset="-120"/>
              </a:rPr>
              <a:t>使用</a:t>
            </a:r>
            <a:r>
              <a:rPr lang="zh-TW" altLang="en-US" dirty="0" smtClean="0">
                <a:solidFill>
                  <a:srgbClr val="FF0000"/>
                </a:solidFill>
                <a:latin typeface="標楷體" panose="03000509000000000000" pitchFamily="65" charset="-120"/>
                <a:ea typeface="標楷體" panose="03000509000000000000" pitchFamily="65" charset="-120"/>
              </a:rPr>
              <a:t>電腦</a:t>
            </a:r>
            <a:r>
              <a:rPr lang="zh-TW" altLang="en-US" dirty="0">
                <a:solidFill>
                  <a:srgbClr val="FF0000"/>
                </a:solidFill>
                <a:latin typeface="標楷體" panose="03000509000000000000" pitchFamily="65" charset="-120"/>
                <a:ea typeface="標楷體" panose="03000509000000000000" pitchFamily="65" charset="-120"/>
              </a:rPr>
              <a:t>、</a:t>
            </a:r>
            <a:r>
              <a:rPr lang="zh-TW" altLang="en-US" dirty="0" smtClean="0">
                <a:solidFill>
                  <a:srgbClr val="FF0000"/>
                </a:solidFill>
                <a:latin typeface="標楷體" panose="03000509000000000000" pitchFamily="65" charset="-120"/>
                <a:ea typeface="標楷體" panose="03000509000000000000" pitchFamily="65" charset="-120"/>
              </a:rPr>
              <a:t>智慧型</a:t>
            </a:r>
            <a:r>
              <a:rPr lang="zh-TW" altLang="en-US" dirty="0">
                <a:solidFill>
                  <a:srgbClr val="FF0000"/>
                </a:solidFill>
                <a:latin typeface="標楷體" panose="03000509000000000000" pitchFamily="65" charset="-120"/>
                <a:ea typeface="標楷體" panose="03000509000000000000" pitchFamily="65" charset="-120"/>
              </a:rPr>
              <a:t>裝置</a:t>
            </a:r>
            <a:r>
              <a:rPr lang="zh-TW" altLang="en-US" dirty="0">
                <a:latin typeface="標楷體" panose="03000509000000000000" pitchFamily="65" charset="-120"/>
                <a:ea typeface="標楷體" panose="03000509000000000000" pitchFamily="65" charset="-120"/>
              </a:rPr>
              <a:t>監控。</a:t>
            </a:r>
            <a:endParaRPr lang="en-US" altLang="zh-TW" dirty="0">
              <a:latin typeface="標楷體" panose="03000509000000000000" pitchFamily="65" charset="-120"/>
              <a:ea typeface="標楷體" panose="03000509000000000000" pitchFamily="65" charset="-120"/>
            </a:endParaRPr>
          </a:p>
          <a:p>
            <a:endParaRPr lang="zh-TW" altLang="en-US"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5</a:t>
            </a:fld>
            <a:endParaRPr lang="en-US" altLang="zh-TW"/>
          </a:p>
        </p:txBody>
      </p:sp>
      <p:sp>
        <p:nvSpPr>
          <p:cNvPr id="21" name="六边形 38"/>
          <p:cNvSpPr/>
          <p:nvPr/>
        </p:nvSpPr>
        <p:spPr>
          <a:xfrm rot="16200000">
            <a:off x="6428330" y="3870731"/>
            <a:ext cx="2888574" cy="2490150"/>
          </a:xfrm>
          <a:prstGeom prst="hexagon">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六边形 39"/>
          <p:cNvSpPr/>
          <p:nvPr/>
        </p:nvSpPr>
        <p:spPr>
          <a:xfrm rot="16200000">
            <a:off x="3938180" y="3870732"/>
            <a:ext cx="2888574" cy="2490150"/>
          </a:xfrm>
          <a:prstGeom prst="hexagon">
            <a:avLst/>
          </a:prstGeom>
          <a:solidFill>
            <a:srgbClr val="EC373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六边形 40"/>
          <p:cNvSpPr/>
          <p:nvPr/>
        </p:nvSpPr>
        <p:spPr>
          <a:xfrm rot="16200000">
            <a:off x="5183255" y="1611988"/>
            <a:ext cx="2888574" cy="2490150"/>
          </a:xfrm>
          <a:prstGeom prst="hexagon">
            <a:avLst/>
          </a:prstGeom>
          <a:solidFill>
            <a:srgbClr val="F36F00"/>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任意多边形 59"/>
          <p:cNvSpPr>
            <a:spLocks noChangeAspect="1"/>
          </p:cNvSpPr>
          <p:nvPr/>
        </p:nvSpPr>
        <p:spPr>
          <a:xfrm rot="16200000">
            <a:off x="7560854" y="2738209"/>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5" name="任意多边形 60"/>
          <p:cNvSpPr/>
          <p:nvPr/>
        </p:nvSpPr>
        <p:spPr>
          <a:xfrm rot="16200000">
            <a:off x="5070242" y="2738210"/>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6" name="任意多边形 61"/>
          <p:cNvSpPr>
            <a:spLocks noChangeAspect="1"/>
          </p:cNvSpPr>
          <p:nvPr/>
        </p:nvSpPr>
        <p:spPr>
          <a:xfrm rot="5400000" flipV="1">
            <a:off x="6315779" y="2744512"/>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7" name="文本框 62"/>
          <p:cNvSpPr txBox="1"/>
          <p:nvPr/>
        </p:nvSpPr>
        <p:spPr>
          <a:xfrm>
            <a:off x="6299105" y="1668411"/>
            <a:ext cx="793175" cy="707886"/>
          </a:xfrm>
          <a:prstGeom prst="rect">
            <a:avLst/>
          </a:prstGeom>
          <a:noFill/>
        </p:spPr>
        <p:txBody>
          <a:bodyPr wrap="squar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
        <p:nvSpPr>
          <p:cNvPr id="28" name="文本框 71"/>
          <p:cNvSpPr txBox="1"/>
          <p:nvPr/>
        </p:nvSpPr>
        <p:spPr>
          <a:xfrm>
            <a:off x="7483631" y="5630151"/>
            <a:ext cx="732893"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29" name="文本框 75"/>
          <p:cNvSpPr txBox="1"/>
          <p:nvPr/>
        </p:nvSpPr>
        <p:spPr>
          <a:xfrm>
            <a:off x="5022773" y="5630151"/>
            <a:ext cx="718466"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
        <p:nvSpPr>
          <p:cNvPr id="30" name="文本框 76"/>
          <p:cNvSpPr txBox="1"/>
          <p:nvPr/>
        </p:nvSpPr>
        <p:spPr>
          <a:xfrm>
            <a:off x="5623928" y="2547874"/>
            <a:ext cx="2006303" cy="830997"/>
          </a:xfrm>
          <a:prstGeom prst="rect">
            <a:avLst/>
          </a:prstGeom>
          <a:noFill/>
        </p:spPr>
        <p:txBody>
          <a:bodyPr wrap="square" rtlCol="0" anchor="ctr">
            <a:spAutoFit/>
          </a:bodyPr>
          <a:lstStyle/>
          <a:p>
            <a:pPr algn="ctr"/>
            <a:r>
              <a:rPr lang="zh-TW" altLang="zh-TW"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自動收集及保存</a:t>
            </a:r>
            <a:r>
              <a:rPr lang="zh-TW"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資料</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1" name="文本框 77"/>
          <p:cNvSpPr txBox="1"/>
          <p:nvPr/>
        </p:nvSpPr>
        <p:spPr>
          <a:xfrm>
            <a:off x="4393492" y="4667340"/>
            <a:ext cx="2032327"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增加資料</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傳輸能力</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2" name="文本框 78"/>
          <p:cNvSpPr txBox="1"/>
          <p:nvPr/>
        </p:nvSpPr>
        <p:spPr>
          <a:xfrm>
            <a:off x="6681920" y="4575007"/>
            <a:ext cx="2400168"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解決缺乏遠端</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即時監控方式</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1249689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相關</a:t>
            </a:r>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(1/4)</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79388" y="908050"/>
            <a:ext cx="4968676" cy="5318125"/>
          </a:xfrm>
        </p:spPr>
        <p:txBody>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響應式網頁</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en-US" altLang="zh-TW" dirty="0" smtClean="0">
                <a:latin typeface="標楷體" panose="03000509000000000000" pitchFamily="65" charset="-120"/>
                <a:ea typeface="標楷體" panose="03000509000000000000" pitchFamily="65" charset="-12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lgn="just"/>
            <a:r>
              <a:rPr lang="zh-TW" altLang="zh-TW" dirty="0" smtClean="0">
                <a:latin typeface="標楷體" panose="03000509000000000000" pitchFamily="65" charset="-120"/>
                <a:ea typeface="標楷體" panose="03000509000000000000" pitchFamily="65" charset="-120"/>
              </a:rPr>
              <a:t>網頁依據</a:t>
            </a:r>
            <a:r>
              <a:rPr lang="zh-TW" altLang="zh-TW" dirty="0">
                <a:solidFill>
                  <a:srgbClr val="FF0000"/>
                </a:solidFill>
                <a:latin typeface="標楷體" panose="03000509000000000000" pitchFamily="65" charset="-120"/>
                <a:ea typeface="標楷體" panose="03000509000000000000" pitchFamily="65" charset="-120"/>
              </a:rPr>
              <a:t>螢幕尺寸大小</a:t>
            </a:r>
            <a:r>
              <a:rPr lang="zh-TW" altLang="zh-TW" dirty="0">
                <a:latin typeface="標楷體" panose="03000509000000000000" pitchFamily="65" charset="-120"/>
                <a:ea typeface="標楷體" panose="03000509000000000000" pitchFamily="65" charset="-120"/>
              </a:rPr>
              <a:t>作調整的設計原則</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減少需要對</a:t>
            </a:r>
            <a:r>
              <a:rPr lang="zh-TW" altLang="zh-TW" dirty="0">
                <a:latin typeface="標楷體" panose="03000509000000000000" pitchFamily="65" charset="-120"/>
                <a:ea typeface="標楷體" panose="03000509000000000000" pitchFamily="65" charset="-120"/>
              </a:rPr>
              <a:t>網頁進行額外的</a:t>
            </a:r>
            <a:r>
              <a:rPr lang="zh-TW" altLang="zh-TW" dirty="0" smtClean="0">
                <a:latin typeface="標楷體" panose="03000509000000000000" pitchFamily="65" charset="-120"/>
                <a:ea typeface="標楷體" panose="03000509000000000000" pitchFamily="65" charset="-120"/>
              </a:rPr>
              <a:t>平移</a:t>
            </a:r>
            <a:r>
              <a:rPr lang="zh-TW" altLang="en-US" dirty="0" smtClean="0">
                <a:latin typeface="標楷體" panose="03000509000000000000" pitchFamily="65" charset="-120"/>
                <a:ea typeface="標楷體" panose="03000509000000000000" pitchFamily="65" charset="-120"/>
              </a:rPr>
              <a:t>或</a:t>
            </a:r>
            <a:r>
              <a:rPr lang="zh-TW" altLang="zh-TW" dirty="0" smtClean="0">
                <a:latin typeface="標楷體" panose="03000509000000000000" pitchFamily="65" charset="-120"/>
                <a:ea typeface="標楷體" panose="03000509000000000000" pitchFamily="65" charset="-120"/>
              </a:rPr>
              <a:t>縮</a:t>
            </a:r>
            <a:r>
              <a:rPr lang="zh-TW" altLang="zh-TW" dirty="0">
                <a:latin typeface="標楷體" panose="03000509000000000000" pitchFamily="65" charset="-120"/>
                <a:ea typeface="標楷體" panose="03000509000000000000" pitchFamily="65" charset="-120"/>
              </a:rPr>
              <a:t>放</a:t>
            </a:r>
            <a:r>
              <a:rPr lang="zh-TW" altLang="zh-TW" dirty="0" smtClean="0">
                <a:latin typeface="標楷體" panose="03000509000000000000" pitchFamily="65" charset="-120"/>
                <a:ea typeface="標楷體" panose="03000509000000000000" pitchFamily="65" charset="-120"/>
              </a:rPr>
              <a:t>等</a:t>
            </a:r>
            <a:r>
              <a:rPr lang="zh-TW" altLang="en-US" dirty="0" smtClean="0">
                <a:latin typeface="標楷體" panose="03000509000000000000" pitchFamily="65" charset="-120"/>
                <a:ea typeface="標楷體" panose="03000509000000000000" pitchFamily="65" charset="-120"/>
              </a:rPr>
              <a:t>操</a:t>
            </a:r>
            <a:r>
              <a:rPr lang="zh-TW" altLang="en-US" dirty="0">
                <a:latin typeface="標楷體" panose="03000509000000000000" pitchFamily="65" charset="-120"/>
                <a:ea typeface="標楷體" panose="03000509000000000000" pitchFamily="65" charset="-120"/>
              </a:rPr>
              <a:t>作</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增加瀏覽的</a:t>
            </a:r>
            <a:r>
              <a:rPr lang="zh-TW" altLang="zh-TW" dirty="0">
                <a:latin typeface="標楷體" panose="03000509000000000000" pitchFamily="65" charset="-120"/>
                <a:ea typeface="標楷體" panose="03000509000000000000" pitchFamily="65" charset="-120"/>
              </a:rPr>
              <a:t>便利</a:t>
            </a:r>
            <a:r>
              <a:rPr lang="zh-TW" altLang="zh-TW" dirty="0" smtClean="0">
                <a:latin typeface="標楷體" panose="03000509000000000000" pitchFamily="65" charset="-120"/>
                <a:ea typeface="標楷體" panose="03000509000000000000" pitchFamily="65" charset="-120"/>
              </a:rPr>
              <a:t>性</a:t>
            </a:r>
            <a:r>
              <a:rPr lang="zh-TW" altLang="en-US" dirty="0">
                <a:latin typeface="標楷體" panose="03000509000000000000" pitchFamily="65" charset="-120"/>
                <a:ea typeface="標楷體" panose="03000509000000000000" pitchFamily="65" charset="-120"/>
              </a:rPr>
              <a:t>。</a:t>
            </a: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6</a:t>
            </a:fld>
            <a:endParaRPr lang="en-US" altLang="zh-TW"/>
          </a:p>
        </p:txBody>
      </p:sp>
      <p:pic>
        <p:nvPicPr>
          <p:cNvPr id="45058" name="Picture 2" descr="圖2_2RW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5883" y="1520844"/>
            <a:ext cx="3845210" cy="418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187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 </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以</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Java</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作為</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開發的框架</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在建構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Web</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應用程式的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架構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過</a:t>
            </a:r>
            <a:r>
              <a:rPr lang="zh-TW"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前</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端控制器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DispatcherServlet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自動判斷請求要分派給哪一個物件進行處理。</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7</a:t>
            </a:fld>
            <a:endParaRPr lang="en-US" altLang="zh-TW"/>
          </a:p>
        </p:txBody>
      </p:sp>
      <p:pic>
        <p:nvPicPr>
          <p:cNvPr id="44034" name="Picture 2" descr="圖2_1Sprng MVC執行流程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78" y="3080236"/>
            <a:ext cx="7192081" cy="314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512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是基於開放原始碼</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的微電腦控制器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能</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感應模組收集周遭環境的</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變化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與其它電路板相比，其具有</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內建</a:t>
            </a: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的優勢，不用額外連接</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模組。</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8</a:t>
            </a:fld>
            <a:endParaRPr lang="en-US" altLang="zh-TW"/>
          </a:p>
        </p:txBody>
      </p:sp>
      <p:pic>
        <p:nvPicPr>
          <p:cNvPr id="46082" name="Picture 2" descr="圖2_4wemos 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462" y="2749094"/>
            <a:ext cx="57531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560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a:xfrm>
            <a:off x="179388" y="836712"/>
            <a:ext cx="8856662" cy="5318125"/>
          </a:xfrm>
        </p:spPr>
        <p:txBody>
          <a:bodyPr/>
          <a:lstStyle/>
          <a:p>
            <a:pPr>
              <a:spcBef>
                <a:spcPts val="1417"/>
              </a:spcBef>
            </a:pP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感應裝置</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控制各種感應模組運作來讀取工具機的資料</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依照工具機特性選擇適合的感應模組安裝。</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7" name="表格 16"/>
          <p:cNvGraphicFramePr>
            <a:graphicFrameLocks noGrp="1"/>
          </p:cNvGraphicFramePr>
          <p:nvPr>
            <p:extLst>
              <p:ext uri="{D42A27DB-BD31-4B8C-83A1-F6EECF244321}">
                <p14:modId xmlns:p14="http://schemas.microsoft.com/office/powerpoint/2010/main" val="264152179"/>
              </p:ext>
            </p:extLst>
          </p:nvPr>
        </p:nvGraphicFramePr>
        <p:xfrm>
          <a:off x="1187624" y="2564904"/>
          <a:ext cx="6768752" cy="3360035"/>
        </p:xfrm>
        <a:graphic>
          <a:graphicData uri="http://schemas.openxmlformats.org/drawingml/2006/table">
            <a:tbl>
              <a:tblPr firstRow="1" firstCol="1" bandRow="1">
                <a:tableStyleId>{21E4AEA4-8DFA-4A89-87EB-49C32662AFE0}</a:tableStyleId>
              </a:tblPr>
              <a:tblGrid>
                <a:gridCol w="1918494">
                  <a:extLst>
                    <a:ext uri="{9D8B030D-6E8A-4147-A177-3AD203B41FA5}">
                      <a16:colId xmlns:a16="http://schemas.microsoft.com/office/drawing/2014/main" val="61189040"/>
                    </a:ext>
                  </a:extLst>
                </a:gridCol>
                <a:gridCol w="1233461">
                  <a:extLst>
                    <a:ext uri="{9D8B030D-6E8A-4147-A177-3AD203B41FA5}">
                      <a16:colId xmlns:a16="http://schemas.microsoft.com/office/drawing/2014/main" val="3860398582"/>
                    </a:ext>
                  </a:extLst>
                </a:gridCol>
                <a:gridCol w="3616797">
                  <a:extLst>
                    <a:ext uri="{9D8B030D-6E8A-4147-A177-3AD203B41FA5}">
                      <a16:colId xmlns:a16="http://schemas.microsoft.com/office/drawing/2014/main" val="3469379464"/>
                    </a:ext>
                  </a:extLst>
                </a:gridCol>
              </a:tblGrid>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感應模組名稱</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參數</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說明</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3080555"/>
                  </a:ext>
                </a:extLst>
              </a:tr>
              <a:tr h="451864">
                <a:tc rowSpan="2">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溫度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47529017"/>
                  </a:ext>
                </a:extLst>
              </a:tr>
              <a:tr h="451864">
                <a:tc vMerge="1">
                  <a:txBody>
                    <a:bodyPr/>
                    <a:lstStyle/>
                    <a:p>
                      <a:endParaRPr lang="zh-TW" altLang="en-US"/>
                    </a:p>
                  </a:txBody>
                  <a:tcP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濕度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extLst>
                  <a:ext uri="{0D108BD9-81ED-4DB2-BD59-A6C34878D82A}">
                    <a16:rowId xmlns:a16="http://schemas.microsoft.com/office/drawing/2014/main" val="848895377"/>
                  </a:ext>
                </a:extLst>
              </a:tr>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重量模組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重量</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500(g)</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94652147"/>
                  </a:ext>
                </a:extLst>
              </a:tr>
              <a:tr h="451864">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火光感應模組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火光反應</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通電：有火光反應</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沒通電：無火光反應</a:t>
                      </a:r>
                    </a:p>
                  </a:txBody>
                  <a:tcPr marL="68580" marR="68580" marT="0" marB="0" anchor="ctr"/>
                </a:tc>
                <a:extLst>
                  <a:ext uri="{0D108BD9-81ED-4DB2-BD59-A6C34878D82A}">
                    <a16:rowId xmlns:a16="http://schemas.microsoft.com/office/drawing/2014/main" val="408073730"/>
                  </a:ext>
                </a:extLst>
              </a:tr>
              <a:tr h="677795">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一氧化碳感應模組</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一氧化碳</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通電：一氧化碳濃度超過警戒</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沒通電：一氧化碳濃度正常</a:t>
                      </a:r>
                    </a:p>
                  </a:txBody>
                  <a:tcPr marL="68580" marR="68580" marT="0" marB="0" anchor="ctr"/>
                </a:tc>
                <a:extLst>
                  <a:ext uri="{0D108BD9-81ED-4DB2-BD59-A6C34878D82A}">
                    <a16:rowId xmlns:a16="http://schemas.microsoft.com/office/drawing/2014/main" val="1839804337"/>
                  </a:ext>
                </a:extLst>
              </a:tr>
              <a:tr h="451864">
                <a:tc>
                  <a:txBody>
                    <a:bodyPr/>
                    <a:lstStyle/>
                    <a:p>
                      <a:pPr algn="ctr">
                        <a:lnSpc>
                          <a:spcPct val="150000"/>
                        </a:lnSpc>
                        <a:spcAft>
                          <a:spcPts val="0"/>
                        </a:spcAft>
                      </a:pPr>
                      <a:r>
                        <a:rPr lang="zh-TW" altLang="en-US" sz="1600" kern="0" dirty="0" smtClean="0">
                          <a:effectLst/>
                          <a:latin typeface="Times New Roman" panose="02020603050405020304" pitchFamily="18" charset="0"/>
                          <a:ea typeface="標楷體" panose="03000509000000000000" pitchFamily="65" charset="-120"/>
                          <a:cs typeface="Times New Roman" panose="02020603050405020304" pitchFamily="18" charset="0"/>
                        </a:rPr>
                        <a:t>電源控制</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控制通電</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打開：通電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關閉：沒通電</a:t>
                      </a:r>
                    </a:p>
                  </a:txBody>
                  <a:tcPr marL="68580" marR="68580" marT="0" marB="0" anchor="ctr"/>
                </a:tc>
                <a:extLst>
                  <a:ext uri="{0D108BD9-81ED-4DB2-BD59-A6C34878D82A}">
                    <a16:rowId xmlns:a16="http://schemas.microsoft.com/office/drawing/2014/main" val="4188988316"/>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MMS Lab-1">
  <a:themeElements>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MS Lab-1">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MS Lab-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MS Lab-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MS Lab-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MS Lab-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MS Lab-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MS Lab-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MS Lab-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MS Lab-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MS Lab-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MS Lab-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MS Lab-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 Lab-1</Template>
  <TotalTime>20644</TotalTime>
  <Words>3059</Words>
  <Application>Microsoft Office PowerPoint</Application>
  <PresentationFormat>如螢幕大小 (4:3)</PresentationFormat>
  <Paragraphs>326</Paragraphs>
  <Slides>27</Slides>
  <Notes>27</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27</vt:i4>
      </vt:variant>
    </vt:vector>
  </HeadingPairs>
  <TitlesOfParts>
    <vt:vector size="38" baseType="lpstr">
      <vt:lpstr>Arial Unicode MS</vt:lpstr>
      <vt:lpstr>MS PGothic</vt:lpstr>
      <vt:lpstr>新細明體</vt:lpstr>
      <vt:lpstr>標楷體</vt:lpstr>
      <vt:lpstr>Arial</vt:lpstr>
      <vt:lpstr>Comic Sans MS</vt:lpstr>
      <vt:lpstr>Courier New</vt:lpstr>
      <vt:lpstr>Impact</vt:lpstr>
      <vt:lpstr>Times New Roman</vt:lpstr>
      <vt:lpstr>MMS Lab-1</vt:lpstr>
      <vt:lpstr>PhotoImpact</vt:lpstr>
      <vt:lpstr> </vt:lpstr>
      <vt:lpstr>Outline</vt:lpstr>
      <vt:lpstr>研究動機(1/2)</vt:lpstr>
      <vt:lpstr>研究動機(2/2)</vt:lpstr>
      <vt:lpstr>研究目的</vt:lpstr>
      <vt:lpstr>相關研究(1/4)</vt:lpstr>
      <vt:lpstr>相關研究(2/4)</vt:lpstr>
      <vt:lpstr>相關研究(3/4)</vt:lpstr>
      <vt:lpstr>相關研究(4/4)</vt:lpstr>
      <vt:lpstr>系統設計(1/5)</vt:lpstr>
      <vt:lpstr>系統設計(2/5)</vt:lpstr>
      <vt:lpstr>系統設計(3/5)</vt:lpstr>
      <vt:lpstr>系統設計(4/5)</vt:lpstr>
      <vt:lpstr>系統設計(5/5)</vt:lpstr>
      <vt:lpstr>系統開發成果(1/9)</vt:lpstr>
      <vt:lpstr>系統開發成果(2/9)</vt:lpstr>
      <vt:lpstr>系統開發成果(3/9)</vt:lpstr>
      <vt:lpstr>系統開發成果(4/9)</vt:lpstr>
      <vt:lpstr>系統開發成果(5/9)</vt:lpstr>
      <vt:lpstr>系統開發成果(6/9)</vt:lpstr>
      <vt:lpstr>系統開發成果(7/9)</vt:lpstr>
      <vt:lpstr>系統開發成果(8/9)</vt:lpstr>
      <vt:lpstr>系統開發成果(9/9)</vt:lpstr>
      <vt:lpstr>結論</vt:lpstr>
      <vt:lpstr>參考文獻(1/2)</vt:lpstr>
      <vt:lpstr>參考文獻(2/2)</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Huang</dc:creator>
  <cp:lastModifiedBy>林清河</cp:lastModifiedBy>
  <cp:revision>958</cp:revision>
  <dcterms:created xsi:type="dcterms:W3CDTF">2009-09-05T05:37:07Z</dcterms:created>
  <dcterms:modified xsi:type="dcterms:W3CDTF">2020-11-19T13:55:34Z</dcterms:modified>
</cp:coreProperties>
</file>